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15"/>
  </p:notesMasterIdLst>
  <p:handoutMasterIdLst>
    <p:handoutMasterId r:id="rId16"/>
  </p:handoutMasterIdLst>
  <p:sldIdLst>
    <p:sldId id="256" r:id="rId2"/>
    <p:sldId id="283" r:id="rId3"/>
    <p:sldId id="293" r:id="rId4"/>
    <p:sldId id="295" r:id="rId5"/>
    <p:sldId id="294" r:id="rId6"/>
    <p:sldId id="287" r:id="rId7"/>
    <p:sldId id="292" r:id="rId8"/>
    <p:sldId id="285" r:id="rId9"/>
    <p:sldId id="296" r:id="rId10"/>
    <p:sldId id="291" r:id="rId11"/>
    <p:sldId id="297" r:id="rId12"/>
    <p:sldId id="289" r:id="rId13"/>
    <p:sldId id="290" r:id="rId14"/>
  </p:sldIdLst>
  <p:sldSz cx="12192000" cy="6858000"/>
  <p:notesSz cx="9945688"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5CD9"/>
    <a:srgbClr val="B15C41"/>
    <a:srgbClr val="AB7947"/>
    <a:srgbClr val="1DCCEF"/>
    <a:srgbClr val="C0E8E3"/>
    <a:srgbClr val="FFCCCC"/>
    <a:srgbClr val="FFFF99"/>
    <a:srgbClr val="FE9A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96437" autoAdjust="0"/>
  </p:normalViewPr>
  <p:slideViewPr>
    <p:cSldViewPr snapToGrid="0">
      <p:cViewPr>
        <p:scale>
          <a:sx n="70" d="100"/>
          <a:sy n="70" d="100"/>
        </p:scale>
        <p:origin x="534" y="4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1" d="100"/>
          <a:sy n="101" d="100"/>
        </p:scale>
        <p:origin x="16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5657D93-253E-40B2-8196-D972D9C41441}"/>
              </a:ext>
            </a:extLst>
          </p:cNvPr>
          <p:cNvSpPr>
            <a:spLocks noGrp="1"/>
          </p:cNvSpPr>
          <p:nvPr>
            <p:ph type="hdr" sz="quarter"/>
          </p:nvPr>
        </p:nvSpPr>
        <p:spPr>
          <a:xfrm>
            <a:off x="0" y="1"/>
            <a:ext cx="4309798" cy="34409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14A7AA92-DFB4-40AA-BD4A-2773EAAAD4A7}"/>
              </a:ext>
            </a:extLst>
          </p:cNvPr>
          <p:cNvSpPr>
            <a:spLocks noGrp="1"/>
          </p:cNvSpPr>
          <p:nvPr>
            <p:ph type="dt" sz="quarter" idx="1"/>
          </p:nvPr>
        </p:nvSpPr>
        <p:spPr>
          <a:xfrm>
            <a:off x="5633588" y="1"/>
            <a:ext cx="4309798" cy="344091"/>
          </a:xfrm>
          <a:prstGeom prst="rect">
            <a:avLst/>
          </a:prstGeom>
        </p:spPr>
        <p:txBody>
          <a:bodyPr vert="horz" lIns="91440" tIns="45720" rIns="91440" bIns="45720" rtlCol="0"/>
          <a:lstStyle>
            <a:lvl1pPr algn="r">
              <a:defRPr sz="1200"/>
            </a:lvl1pPr>
          </a:lstStyle>
          <a:p>
            <a:fld id="{86CF49FD-1A9B-4B50-97BB-2E20588C295A}" type="datetimeFigureOut">
              <a:rPr kumimoji="1" lang="ja-JP" altLang="en-US" smtClean="0"/>
              <a:t>2021/6/19</a:t>
            </a:fld>
            <a:endParaRPr kumimoji="1" lang="ja-JP" altLang="en-US"/>
          </a:p>
        </p:txBody>
      </p:sp>
      <p:sp>
        <p:nvSpPr>
          <p:cNvPr id="4" name="フッター プレースホルダー 3">
            <a:extLst>
              <a:ext uri="{FF2B5EF4-FFF2-40B4-BE49-F238E27FC236}">
                <a16:creationId xmlns:a16="http://schemas.microsoft.com/office/drawing/2014/main" id="{23F33A97-41B4-4E65-9939-2E135AFCAABA}"/>
              </a:ext>
            </a:extLst>
          </p:cNvPr>
          <p:cNvSpPr>
            <a:spLocks noGrp="1"/>
          </p:cNvSpPr>
          <p:nvPr>
            <p:ph type="ftr" sz="quarter" idx="2"/>
          </p:nvPr>
        </p:nvSpPr>
        <p:spPr>
          <a:xfrm>
            <a:off x="0" y="6513910"/>
            <a:ext cx="4309798" cy="34409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6CD7B99B-A997-485F-9AAC-E166E39A7668}"/>
              </a:ext>
            </a:extLst>
          </p:cNvPr>
          <p:cNvSpPr>
            <a:spLocks noGrp="1"/>
          </p:cNvSpPr>
          <p:nvPr>
            <p:ph type="sldNum" sz="quarter" idx="3"/>
          </p:nvPr>
        </p:nvSpPr>
        <p:spPr>
          <a:xfrm>
            <a:off x="5633588" y="6513910"/>
            <a:ext cx="4309798" cy="344090"/>
          </a:xfrm>
          <a:prstGeom prst="rect">
            <a:avLst/>
          </a:prstGeom>
        </p:spPr>
        <p:txBody>
          <a:bodyPr vert="horz" lIns="91440" tIns="45720" rIns="91440" bIns="45720" rtlCol="0" anchor="b"/>
          <a:lstStyle>
            <a:lvl1pPr algn="r">
              <a:defRPr sz="1200"/>
            </a:lvl1pPr>
          </a:lstStyle>
          <a:p>
            <a:fld id="{1D690A74-D41F-48C4-8EA7-88AF15B08175}" type="slidenum">
              <a:rPr kumimoji="1" lang="ja-JP" altLang="en-US" smtClean="0"/>
              <a:t>‹#›</a:t>
            </a:fld>
            <a:endParaRPr kumimoji="1" lang="ja-JP" altLang="en-US"/>
          </a:p>
        </p:txBody>
      </p:sp>
    </p:spTree>
    <p:extLst>
      <p:ext uri="{BB962C8B-B14F-4D97-AF65-F5344CB8AC3E}">
        <p14:creationId xmlns:p14="http://schemas.microsoft.com/office/powerpoint/2010/main" val="878107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10063" cy="3444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34038" y="0"/>
            <a:ext cx="4310062" cy="344488"/>
          </a:xfrm>
          <a:prstGeom prst="rect">
            <a:avLst/>
          </a:prstGeom>
        </p:spPr>
        <p:txBody>
          <a:bodyPr vert="horz" lIns="91440" tIns="45720" rIns="91440" bIns="45720" rtlCol="0"/>
          <a:lstStyle>
            <a:lvl1pPr algn="r">
              <a:defRPr sz="1200"/>
            </a:lvl1pPr>
          </a:lstStyle>
          <a:p>
            <a:fld id="{AFF028F2-C422-4C9D-AB2D-A9E32350D9A3}" type="datetimeFigureOut">
              <a:rPr kumimoji="1" lang="ja-JP" altLang="en-US" smtClean="0"/>
              <a:t>2021/6/19</a:t>
            </a:fld>
            <a:endParaRPr kumimoji="1" lang="ja-JP" altLang="en-US"/>
          </a:p>
        </p:txBody>
      </p:sp>
      <p:sp>
        <p:nvSpPr>
          <p:cNvPr id="4" name="スライド イメージ プレースホルダー 3"/>
          <p:cNvSpPr>
            <a:spLocks noGrp="1" noRot="1" noChangeAspect="1"/>
          </p:cNvSpPr>
          <p:nvPr>
            <p:ph type="sldImg" idx="2"/>
          </p:nvPr>
        </p:nvSpPr>
        <p:spPr>
          <a:xfrm>
            <a:off x="2916238" y="857250"/>
            <a:ext cx="4114800"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5363" y="3300413"/>
            <a:ext cx="7956550" cy="270033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513"/>
            <a:ext cx="4310063" cy="3444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34038" y="6513513"/>
            <a:ext cx="4310062" cy="344487"/>
          </a:xfrm>
          <a:prstGeom prst="rect">
            <a:avLst/>
          </a:prstGeom>
        </p:spPr>
        <p:txBody>
          <a:bodyPr vert="horz" lIns="91440" tIns="45720" rIns="91440" bIns="45720" rtlCol="0" anchor="b"/>
          <a:lstStyle>
            <a:lvl1pPr algn="r">
              <a:defRPr sz="1200"/>
            </a:lvl1pPr>
          </a:lstStyle>
          <a:p>
            <a:fld id="{F14BD440-3AA9-41C4-903B-9099E3E2334F}" type="slidenum">
              <a:rPr kumimoji="1" lang="ja-JP" altLang="en-US" smtClean="0"/>
              <a:t>‹#›</a:t>
            </a:fld>
            <a:endParaRPr kumimoji="1" lang="ja-JP" altLang="en-US"/>
          </a:p>
        </p:txBody>
      </p:sp>
    </p:spTree>
    <p:extLst>
      <p:ext uri="{BB962C8B-B14F-4D97-AF65-F5344CB8AC3E}">
        <p14:creationId xmlns:p14="http://schemas.microsoft.com/office/powerpoint/2010/main" val="10582732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4BD440-3AA9-41C4-903B-9099E3E2334F}" type="slidenum">
              <a:rPr kumimoji="1" lang="ja-JP" altLang="en-US" smtClean="0"/>
              <a:t>13</a:t>
            </a:fld>
            <a:endParaRPr kumimoji="1" lang="ja-JP" altLang="en-US"/>
          </a:p>
        </p:txBody>
      </p:sp>
    </p:spTree>
    <p:extLst>
      <p:ext uri="{BB962C8B-B14F-4D97-AF65-F5344CB8AC3E}">
        <p14:creationId xmlns:p14="http://schemas.microsoft.com/office/powerpoint/2010/main" val="2460989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2"/>
            <a:ext cx="9440035" cy="1828801"/>
          </a:xfrm>
        </p:spPr>
        <p:txBody>
          <a:bodyPr anchor="b">
            <a:normAutofit/>
          </a:bodyPr>
          <a:lstStyle>
            <a:lvl1pPr algn="ctr">
              <a:defRPr sz="4050"/>
            </a:lvl1pPr>
          </a:lstStyle>
          <a:p>
            <a:r>
              <a:rPr lang="en-US"/>
              <a:t>Click to edit Master title style</a:t>
            </a:r>
            <a:endParaRPr lang="en-US" dirty="0"/>
          </a:p>
        </p:txBody>
      </p:sp>
      <p:sp>
        <p:nvSpPr>
          <p:cNvPr id="3" name="Subtitle 2"/>
          <p:cNvSpPr>
            <a:spLocks noGrp="1"/>
          </p:cNvSpPr>
          <p:nvPr>
            <p:ph type="subTitle" idx="1"/>
          </p:nvPr>
        </p:nvSpPr>
        <p:spPr>
          <a:xfrm>
            <a:off x="1370693" y="3773491"/>
            <a:ext cx="9440035" cy="1049867"/>
          </a:xfrm>
        </p:spPr>
        <p:txBody>
          <a:bodyPr anchor="t"/>
          <a:lstStyle>
            <a:lvl1pPr marL="0" indent="0" algn="ctr">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6/19/2021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1292643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1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3"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3"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51"/>
            <a:ext cx="2743200" cy="365125"/>
          </a:xfrm>
          <a:prstGeom prst="rect">
            <a:avLst/>
          </a:prstGeom>
        </p:spPr>
        <p:txBody>
          <a:bodyPr vert="horz" lIns="91440" tIns="45720" rIns="91440" bIns="45720" rtlCol="0" anchor="ctr"/>
          <a:lstStyle>
            <a:lvl1pPr algn="r">
              <a:defRPr sz="825">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6/19/2021</a:t>
            </a:fld>
            <a:endParaRPr lang="en-US" dirty="0"/>
          </a:p>
        </p:txBody>
      </p:sp>
      <p:sp>
        <p:nvSpPr>
          <p:cNvPr id="5" name="Footer Placeholder 4"/>
          <p:cNvSpPr>
            <a:spLocks noGrp="1"/>
          </p:cNvSpPr>
          <p:nvPr>
            <p:ph type="ftr" sz="quarter" idx="3"/>
          </p:nvPr>
        </p:nvSpPr>
        <p:spPr>
          <a:xfrm>
            <a:off x="913797" y="6000751"/>
            <a:ext cx="6672865" cy="365125"/>
          </a:xfrm>
          <a:prstGeom prst="rect">
            <a:avLst/>
          </a:prstGeom>
        </p:spPr>
        <p:txBody>
          <a:bodyPr vert="horz" lIns="91440" tIns="45720" rIns="91440" bIns="45720" rtlCol="0" anchor="ctr"/>
          <a:lstStyle>
            <a:lvl1pPr algn="l">
              <a:defRPr sz="825">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3" y="6000751"/>
            <a:ext cx="753545" cy="365125"/>
          </a:xfrm>
          <a:prstGeom prst="rect">
            <a:avLst/>
          </a:prstGeom>
        </p:spPr>
        <p:txBody>
          <a:bodyPr vert="horz" lIns="91440" tIns="45720" rIns="91440" bIns="45720" rtlCol="0" anchor="ctr"/>
          <a:lstStyle>
            <a:lvl1pPr algn="r">
              <a:defRPr sz="825">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209783774"/>
      </p:ext>
    </p:extLst>
  </p:cSld>
  <p:clrMap bg1="dk1" tx1="lt1" bg2="dk2" tx2="lt2" accent1="accent1" accent2="accent2" accent3="accent3" accent4="accent4" accent5="accent5" accent6="accent6" hlink="hlink" folHlink="folHlink"/>
  <p:sldLayoutIdLst>
    <p:sldLayoutId id="2147483676" r:id="rId1"/>
  </p:sldLayoutIdLst>
  <p:hf sldNum="0" hdr="0" ftr="0" dt="0"/>
  <p:txStyles>
    <p:titleStyle>
      <a:lvl1pPr algn="ctr" defTabSz="342900" rtl="0" eaLnBrk="1" latinLnBrk="0" hangingPunct="1">
        <a:lnSpc>
          <a:spcPct val="90000"/>
        </a:lnSpc>
        <a:spcBef>
          <a:spcPct val="0"/>
        </a:spcBef>
        <a:buNone/>
        <a:defRPr sz="2925" i="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29500" algn="l" defTabSz="342900" rtl="0" eaLnBrk="1" latinLnBrk="0" hangingPunct="1">
        <a:lnSpc>
          <a:spcPct val="110000"/>
        </a:lnSpc>
        <a:spcBef>
          <a:spcPct val="20000"/>
        </a:spcBef>
        <a:spcAft>
          <a:spcPts val="450"/>
        </a:spcAft>
        <a:buClr>
          <a:schemeClr val="tx2"/>
        </a:buClr>
        <a:buSzPct val="70000"/>
        <a:buFont typeface="Wingdings 2" charset="2"/>
        <a:buChar char=""/>
        <a:defRPr sz="1575"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540000" indent="-202500" algn="l" defTabSz="342900" rtl="0" eaLnBrk="1" latinLnBrk="0" hangingPunct="1">
        <a:spcBef>
          <a:spcPct val="20000"/>
        </a:spcBef>
        <a:spcAft>
          <a:spcPts val="450"/>
        </a:spcAft>
        <a:buClr>
          <a:schemeClr val="tx2"/>
        </a:buClr>
        <a:buSzPct val="70000"/>
        <a:buFont typeface="Wingdings 2" charset="2"/>
        <a:buChar char=""/>
        <a:defRPr sz="1425"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769500" indent="-162000" algn="l" defTabSz="342900" rtl="0" eaLnBrk="1" latinLnBrk="0" hangingPunct="1">
        <a:spcBef>
          <a:spcPct val="20000"/>
        </a:spcBef>
        <a:spcAft>
          <a:spcPts val="450"/>
        </a:spcAft>
        <a:buClr>
          <a:schemeClr val="tx2"/>
        </a:buClr>
        <a:buSzPct val="70000"/>
        <a:buFont typeface="Wingdings 2" charset="2"/>
        <a:buChar char=""/>
        <a:defRPr sz="1275"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039500" indent="-162000" algn="l" defTabSz="342900" rtl="0" eaLnBrk="1" latinLnBrk="0" hangingPunct="1">
        <a:spcBef>
          <a:spcPct val="20000"/>
        </a:spcBef>
        <a:spcAft>
          <a:spcPts val="450"/>
        </a:spcAft>
        <a:buClr>
          <a:schemeClr val="tx2"/>
        </a:buClr>
        <a:buSzPct val="70000"/>
        <a:buFont typeface="Wingdings 2" charset="2"/>
        <a:buChar char=""/>
        <a:defRPr sz="1125"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255500" indent="-162000" algn="l" defTabSz="342900" rtl="0" eaLnBrk="1" latinLnBrk="0" hangingPunct="1">
        <a:spcBef>
          <a:spcPct val="20000"/>
        </a:spcBef>
        <a:spcAft>
          <a:spcPts val="450"/>
        </a:spcAft>
        <a:buClr>
          <a:schemeClr val="tx2"/>
        </a:buClr>
        <a:buSzPct val="70000"/>
        <a:buFont typeface="Wingdings 2" charset="2"/>
        <a:buChar char=""/>
        <a:defRPr sz="1125"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15109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8013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0917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23296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D50228-7220-4E06-83BB-56120169A6BD}"/>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saturation sat="216000"/>
                    </a14:imgEffect>
                  </a14:imgLayer>
                </a14:imgProps>
              </a:ext>
            </a:extLst>
          </a:blip>
          <a:srcRect b="15730"/>
          <a:stretch/>
        </p:blipFill>
        <p:spPr>
          <a:xfrm>
            <a:off x="-442702" y="-157086"/>
            <a:ext cx="12192000" cy="6858001"/>
          </a:xfrm>
          <a:prstGeom prst="rect">
            <a:avLst/>
          </a:prstGeom>
        </p:spPr>
      </p:pic>
      <p:sp>
        <p:nvSpPr>
          <p:cNvPr id="2" name="タイトル 1">
            <a:extLst>
              <a:ext uri="{FF2B5EF4-FFF2-40B4-BE49-F238E27FC236}">
                <a16:creationId xmlns:a16="http://schemas.microsoft.com/office/drawing/2014/main" id="{C9389F67-8F25-4B46-B23C-B6741598657A}"/>
              </a:ext>
            </a:extLst>
          </p:cNvPr>
          <p:cNvSpPr>
            <a:spLocks noGrp="1"/>
          </p:cNvSpPr>
          <p:nvPr>
            <p:ph type="ctrTitle"/>
          </p:nvPr>
        </p:nvSpPr>
        <p:spPr>
          <a:xfrm>
            <a:off x="1014907" y="1059406"/>
            <a:ext cx="6426719" cy="1371601"/>
          </a:xfrm>
        </p:spPr>
        <p:txBody>
          <a:bodyPr>
            <a:normAutofit/>
          </a:bodyPr>
          <a:lstStyle/>
          <a:p>
            <a:r>
              <a:rPr lang="ja-JP" altLang="en-US" i="0" dirty="0">
                <a:solidFill>
                  <a:srgbClr val="FF0000"/>
                </a:solidFill>
                <a:effectLst/>
                <a:latin typeface="ＭＳＰgothic"/>
                <a:ea typeface="Meiryo" panose="020B0604030504040204" pitchFamily="50" charset="-128"/>
              </a:rPr>
              <a:t>プログラムのしくみを学ぶ電子回路実験</a:t>
            </a:r>
            <a:endParaRPr kumimoji="1" lang="ja-JP" altLang="en-US" i="0" dirty="0">
              <a:solidFill>
                <a:srgbClr val="FF0000"/>
              </a:solidFill>
              <a:effectLst/>
              <a:latin typeface="HGP創英角ﾎﾟｯﾌﾟ体" panose="040B0A00000000000000" pitchFamily="50" charset="-128"/>
              <a:ea typeface="HGP創英角ﾎﾟｯﾌﾟ体" panose="040B0A00000000000000" pitchFamily="50" charset="-128"/>
            </a:endParaRPr>
          </a:p>
        </p:txBody>
      </p:sp>
      <p:sp>
        <p:nvSpPr>
          <p:cNvPr id="3" name="字幕 2">
            <a:extLst>
              <a:ext uri="{FF2B5EF4-FFF2-40B4-BE49-F238E27FC236}">
                <a16:creationId xmlns:a16="http://schemas.microsoft.com/office/drawing/2014/main" id="{6E1B902D-F32B-4C04-8FE6-36D808FAF52F}"/>
              </a:ext>
            </a:extLst>
          </p:cNvPr>
          <p:cNvSpPr>
            <a:spLocks noGrp="1"/>
          </p:cNvSpPr>
          <p:nvPr>
            <p:ph type="subTitle" idx="1"/>
          </p:nvPr>
        </p:nvSpPr>
        <p:spPr>
          <a:xfrm>
            <a:off x="1160213" y="2462061"/>
            <a:ext cx="6136105" cy="1182740"/>
          </a:xfrm>
        </p:spPr>
        <p:txBody>
          <a:bodyPr>
            <a:noAutofit/>
          </a:bodyPr>
          <a:lstStyle/>
          <a:p>
            <a:pPr>
              <a:tabLst>
                <a:tab pos="538163" algn="l"/>
              </a:tabLst>
            </a:pPr>
            <a:r>
              <a:rPr lang="ja-JP" altLang="en-US" sz="3200" b="1" dirty="0">
                <a:solidFill>
                  <a:srgbClr val="1D5CD9"/>
                </a:solidFill>
                <a:effectLst/>
                <a:ea typeface="メイリオ" panose="020B0604030504040204" pitchFamily="50" charset="-128"/>
                <a:cs typeface="Times New Roman" panose="02020603050405020304" pitchFamily="18" charset="0"/>
              </a:rPr>
              <a:t>第</a:t>
            </a:r>
            <a:r>
              <a:rPr lang="en-US" altLang="ja-JP" sz="3200" b="1" dirty="0">
                <a:solidFill>
                  <a:srgbClr val="1D5CD9"/>
                </a:solidFill>
                <a:effectLst/>
                <a:ea typeface="メイリオ" panose="020B0604030504040204" pitchFamily="50" charset="-128"/>
                <a:cs typeface="Times New Roman" panose="02020603050405020304" pitchFamily="18" charset="0"/>
              </a:rPr>
              <a:t>2</a:t>
            </a:r>
            <a:r>
              <a:rPr lang="ja-JP" altLang="en-US" sz="3200" b="1" dirty="0">
                <a:solidFill>
                  <a:srgbClr val="1D5CD9"/>
                </a:solidFill>
                <a:effectLst/>
                <a:ea typeface="メイリオ" panose="020B0604030504040204" pitchFamily="50" charset="-128"/>
                <a:cs typeface="Times New Roman" panose="02020603050405020304" pitchFamily="18" charset="0"/>
              </a:rPr>
              <a:t>回</a:t>
            </a:r>
            <a:r>
              <a:rPr lang="en-US" altLang="ja-JP" sz="3200" b="1" dirty="0">
                <a:solidFill>
                  <a:srgbClr val="1D5CD9"/>
                </a:solidFill>
                <a:effectLst/>
                <a:ea typeface="メイリオ" panose="020B0604030504040204" pitchFamily="50" charset="-128"/>
                <a:cs typeface="Times New Roman" panose="02020603050405020304" pitchFamily="18" charset="0"/>
              </a:rPr>
              <a:t>(6</a:t>
            </a:r>
            <a:r>
              <a:rPr lang="ja-JP" altLang="en-US" sz="3200" b="1" dirty="0">
                <a:solidFill>
                  <a:srgbClr val="1D5CD9"/>
                </a:solidFill>
                <a:effectLst/>
                <a:ea typeface="メイリオ" panose="020B0604030504040204" pitchFamily="50" charset="-128"/>
                <a:cs typeface="Times New Roman" panose="02020603050405020304" pitchFamily="18" charset="0"/>
              </a:rPr>
              <a:t>月</a:t>
            </a:r>
            <a:r>
              <a:rPr lang="en-US" altLang="ja-JP" sz="3200" b="1" dirty="0">
                <a:solidFill>
                  <a:srgbClr val="1D5CD9"/>
                </a:solidFill>
                <a:effectLst/>
                <a:ea typeface="メイリオ" panose="020B0604030504040204" pitchFamily="50" charset="-128"/>
                <a:cs typeface="Times New Roman" panose="02020603050405020304" pitchFamily="18" charset="0"/>
              </a:rPr>
              <a:t>19</a:t>
            </a:r>
            <a:r>
              <a:rPr lang="ja-JP" altLang="en-US" sz="3200" b="1" dirty="0">
                <a:solidFill>
                  <a:srgbClr val="1D5CD9"/>
                </a:solidFill>
                <a:effectLst/>
                <a:ea typeface="メイリオ" panose="020B0604030504040204" pitchFamily="50" charset="-128"/>
                <a:cs typeface="Times New Roman" panose="02020603050405020304" pitchFamily="18" charset="0"/>
              </a:rPr>
              <a:t>日 </a:t>
            </a:r>
            <a:r>
              <a:rPr lang="en-US" altLang="ja-JP" sz="3200" b="1" dirty="0">
                <a:solidFill>
                  <a:srgbClr val="1D5CD9"/>
                </a:solidFill>
                <a:effectLst/>
                <a:ea typeface="メイリオ" panose="020B0604030504040204" pitchFamily="50" charset="-128"/>
                <a:cs typeface="Times New Roman" panose="02020603050405020304" pitchFamily="18" charset="0"/>
              </a:rPr>
              <a:t>) </a:t>
            </a:r>
            <a:r>
              <a:rPr lang="ja-JP" altLang="en-US" sz="3200" b="1" dirty="0">
                <a:solidFill>
                  <a:srgbClr val="1D5CD9"/>
                </a:solidFill>
                <a:effectLst/>
                <a:ea typeface="メイリオ" panose="020B0604030504040204" pitchFamily="50" charset="-128"/>
                <a:cs typeface="Times New Roman" panose="02020603050405020304" pitchFamily="18" charset="0"/>
              </a:rPr>
              <a:t>発光ダイオードによる解読器の作成</a:t>
            </a:r>
            <a:endParaRPr kumimoji="1" lang="ja-JP" altLang="en-US" sz="3200" dirty="0">
              <a:solidFill>
                <a:srgbClr val="1D5CD9"/>
              </a:solidFill>
              <a:effectLst/>
              <a:latin typeface="HGP創英角ﾎﾟｯﾌﾟ体" panose="040B0A00000000000000" pitchFamily="50" charset="-128"/>
              <a:ea typeface="HGP創英角ﾎﾟｯﾌﾟ体" panose="040B0A00000000000000" pitchFamily="50" charset="-128"/>
            </a:endParaRPr>
          </a:p>
        </p:txBody>
      </p:sp>
      <p:sp>
        <p:nvSpPr>
          <p:cNvPr id="5" name="テキスト ボックス 4">
            <a:extLst>
              <a:ext uri="{FF2B5EF4-FFF2-40B4-BE49-F238E27FC236}">
                <a16:creationId xmlns:a16="http://schemas.microsoft.com/office/drawing/2014/main" id="{01F1ED4C-E29D-49C8-8294-0C213274464A}"/>
              </a:ext>
            </a:extLst>
          </p:cNvPr>
          <p:cNvSpPr txBox="1"/>
          <p:nvPr/>
        </p:nvSpPr>
        <p:spPr>
          <a:xfrm>
            <a:off x="1784736" y="228409"/>
            <a:ext cx="4640126" cy="830997"/>
          </a:xfrm>
          <a:prstGeom prst="rect">
            <a:avLst/>
          </a:prstGeom>
          <a:noFill/>
        </p:spPr>
        <p:txBody>
          <a:bodyPr wrap="square" rtlCol="0">
            <a:spAutoFit/>
          </a:bodyPr>
          <a:lstStyle/>
          <a:p>
            <a:pPr algn="ctr"/>
            <a:r>
              <a:rPr lang="ja-JP" altLang="en-US" sz="2400" dirty="0">
                <a:solidFill>
                  <a:schemeClr val="bg1"/>
                </a:solidFill>
              </a:rPr>
              <a:t>仙台市青葉少年少女発明クラブ</a:t>
            </a:r>
            <a:endParaRPr lang="en-US" altLang="ja-JP" sz="2400" dirty="0">
              <a:solidFill>
                <a:schemeClr val="bg1"/>
              </a:solidFill>
            </a:endParaRPr>
          </a:p>
          <a:p>
            <a:pPr algn="ctr"/>
            <a:r>
              <a:rPr lang="ja-JP" altLang="en-US" sz="2400" dirty="0">
                <a:solidFill>
                  <a:schemeClr val="bg1"/>
                </a:solidFill>
              </a:rPr>
              <a:t>オンライン講座　　</a:t>
            </a:r>
          </a:p>
        </p:txBody>
      </p:sp>
      <p:sp>
        <p:nvSpPr>
          <p:cNvPr id="6" name="テキスト ボックス 5">
            <a:extLst>
              <a:ext uri="{FF2B5EF4-FFF2-40B4-BE49-F238E27FC236}">
                <a16:creationId xmlns:a16="http://schemas.microsoft.com/office/drawing/2014/main" id="{9C67338A-40EF-4012-9DBC-1D09205744B2}"/>
              </a:ext>
            </a:extLst>
          </p:cNvPr>
          <p:cNvSpPr txBox="1"/>
          <p:nvPr/>
        </p:nvSpPr>
        <p:spPr>
          <a:xfrm>
            <a:off x="2706487" y="5988144"/>
            <a:ext cx="2796623" cy="523220"/>
          </a:xfrm>
          <a:prstGeom prst="rect">
            <a:avLst/>
          </a:prstGeom>
          <a:noFill/>
        </p:spPr>
        <p:txBody>
          <a:bodyPr wrap="square" rtlCol="0">
            <a:spAutoFit/>
          </a:bodyPr>
          <a:lstStyle/>
          <a:p>
            <a:r>
              <a:rPr lang="en-US" altLang="ja-JP" sz="2800" dirty="0">
                <a:solidFill>
                  <a:schemeClr val="bg1"/>
                </a:solidFill>
              </a:rPr>
              <a:t>2021</a:t>
            </a:r>
            <a:r>
              <a:rPr lang="ja-JP" altLang="en-US" sz="2800" dirty="0">
                <a:solidFill>
                  <a:schemeClr val="bg1"/>
                </a:solidFill>
              </a:rPr>
              <a:t>年</a:t>
            </a:r>
            <a:r>
              <a:rPr lang="en-US" altLang="ja-JP" sz="2800" dirty="0">
                <a:solidFill>
                  <a:schemeClr val="bg1"/>
                </a:solidFill>
              </a:rPr>
              <a:t>6</a:t>
            </a:r>
            <a:r>
              <a:rPr lang="ja-JP" altLang="en-US" sz="2800" dirty="0">
                <a:solidFill>
                  <a:schemeClr val="bg1"/>
                </a:solidFill>
              </a:rPr>
              <a:t>月</a:t>
            </a:r>
            <a:r>
              <a:rPr lang="en-US" altLang="ja-JP" sz="2800" dirty="0">
                <a:solidFill>
                  <a:schemeClr val="bg1"/>
                </a:solidFill>
              </a:rPr>
              <a:t>19</a:t>
            </a:r>
            <a:r>
              <a:rPr lang="ja-JP" altLang="en-US" sz="2800" dirty="0">
                <a:solidFill>
                  <a:schemeClr val="bg1"/>
                </a:solidFill>
              </a:rPr>
              <a:t>日</a:t>
            </a:r>
            <a:endParaRPr lang="en-US" altLang="ja-JP" sz="2800" dirty="0">
              <a:solidFill>
                <a:schemeClr val="bg1"/>
              </a:solidFill>
            </a:endParaRPr>
          </a:p>
        </p:txBody>
      </p:sp>
      <p:sp>
        <p:nvSpPr>
          <p:cNvPr id="7" name="テキスト ボックス 6">
            <a:extLst>
              <a:ext uri="{FF2B5EF4-FFF2-40B4-BE49-F238E27FC236}">
                <a16:creationId xmlns:a16="http://schemas.microsoft.com/office/drawing/2014/main" id="{170C352E-8A03-44FD-83F6-B1BE239AFF4C}"/>
              </a:ext>
            </a:extLst>
          </p:cNvPr>
          <p:cNvSpPr txBox="1"/>
          <p:nvPr/>
        </p:nvSpPr>
        <p:spPr>
          <a:xfrm>
            <a:off x="1927158" y="3711869"/>
            <a:ext cx="6615263" cy="2086725"/>
          </a:xfrm>
          <a:prstGeom prst="rect">
            <a:avLst/>
          </a:prstGeom>
          <a:noFill/>
        </p:spPr>
        <p:txBody>
          <a:bodyPr wrap="square" rtlCol="0">
            <a:spAutoFit/>
          </a:bodyPr>
          <a:lstStyle/>
          <a:p>
            <a:pPr indent="266700" algn="just">
              <a:lnSpc>
                <a:spcPct val="120000"/>
              </a:lnSpc>
            </a:pPr>
            <a:r>
              <a:rPr lang="en-US" altLang="ja-JP" sz="1800" kern="100" dirty="0">
                <a:solidFill>
                  <a:srgbClr val="000000"/>
                </a:solidFill>
                <a:effectLst/>
                <a:highlight>
                  <a:srgbClr val="FFFF00"/>
                </a:highlight>
                <a:latin typeface="メイリオ" panose="020B0604030504040204" pitchFamily="50" charset="-128"/>
                <a:ea typeface="メイリオ" panose="020B0604030504040204" pitchFamily="50" charset="-128"/>
                <a:cs typeface="Times New Roman" panose="02020603050405020304" pitchFamily="18" charset="0"/>
              </a:rPr>
              <a:t>2.1 </a:t>
            </a:r>
            <a:r>
              <a:rPr lang="ja-JP" altLang="ja-JP" sz="1800" kern="100" dirty="0">
                <a:solidFill>
                  <a:srgbClr val="000000"/>
                </a:solidFill>
                <a:effectLst/>
                <a:highlight>
                  <a:srgbClr val="FFFF00"/>
                </a:highlight>
                <a:latin typeface="メイリオ" panose="020B0604030504040204" pitchFamily="50" charset="-128"/>
                <a:ea typeface="メイリオ" panose="020B0604030504040204" pitchFamily="50" charset="-128"/>
                <a:cs typeface="Times New Roman" panose="02020603050405020304" pitchFamily="18" charset="0"/>
              </a:rPr>
              <a:t>発光ダイオードによる解読回路</a:t>
            </a:r>
            <a:endParaRPr lang="ja-JP" altLang="ja-JP" sz="1800" kern="100" dirty="0">
              <a:effectLst/>
              <a:highlight>
                <a:srgbClr val="FFFF00"/>
              </a:highlight>
              <a:latin typeface="メイリオ" panose="020B0604030504040204" pitchFamily="50" charset="-128"/>
              <a:ea typeface="メイリオ" panose="020B0604030504040204" pitchFamily="50" charset="-128"/>
              <a:cs typeface="Times New Roman" panose="02020603050405020304" pitchFamily="18" charset="0"/>
            </a:endParaRPr>
          </a:p>
          <a:p>
            <a:pPr marL="133350" indent="133350" algn="just">
              <a:lnSpc>
                <a:spcPct val="120000"/>
              </a:lnSpc>
            </a:pPr>
            <a:r>
              <a:rPr lang="en-US" altLang="ja-JP" sz="1800" kern="100" dirty="0">
                <a:solidFill>
                  <a:srgbClr val="000000"/>
                </a:solidFill>
                <a:effectLst/>
                <a:highlight>
                  <a:srgbClr val="FFFF00"/>
                </a:highlight>
                <a:latin typeface="メイリオ" panose="020B0604030504040204" pitchFamily="50" charset="-128"/>
                <a:ea typeface="メイリオ" panose="020B0604030504040204" pitchFamily="50" charset="-128"/>
                <a:cs typeface="Times New Roman" panose="02020603050405020304" pitchFamily="18" charset="0"/>
              </a:rPr>
              <a:t>2.2 </a:t>
            </a:r>
            <a:r>
              <a:rPr lang="ja-JP" altLang="ja-JP" sz="1800" kern="100" dirty="0">
                <a:solidFill>
                  <a:schemeClr val="bg1"/>
                </a:solidFill>
                <a:effectLst/>
                <a:highlight>
                  <a:srgbClr val="FFFF00"/>
                </a:highlight>
                <a:latin typeface="メイリオ" panose="020B0604030504040204" pitchFamily="50" charset="-128"/>
                <a:ea typeface="メイリオ" panose="020B0604030504040204" pitchFamily="50" charset="-128"/>
                <a:cs typeface="Times New Roman" panose="02020603050405020304" pitchFamily="18" charset="0"/>
              </a:rPr>
              <a:t>ダイオード</a:t>
            </a:r>
            <a:r>
              <a:rPr lang="ja-JP" altLang="en-US" sz="1800" kern="100" dirty="0">
                <a:solidFill>
                  <a:schemeClr val="bg1"/>
                </a:solidFill>
                <a:effectLst/>
                <a:highlight>
                  <a:srgbClr val="FFFF00"/>
                </a:highlight>
                <a:latin typeface="メイリオ" panose="020B0604030504040204" pitchFamily="50" charset="-128"/>
                <a:ea typeface="メイリオ" panose="020B0604030504040204" pitchFamily="50" charset="-128"/>
                <a:cs typeface="Times New Roman" panose="02020603050405020304" pitchFamily="18" charset="0"/>
              </a:rPr>
              <a:t>によるスイッチ</a:t>
            </a:r>
            <a:endParaRPr lang="ja-JP" altLang="ja-JP" sz="1800" kern="100" dirty="0">
              <a:solidFill>
                <a:schemeClr val="bg1"/>
              </a:solidFill>
              <a:effectLst/>
              <a:highlight>
                <a:srgbClr val="FFFF00"/>
              </a:highlight>
              <a:latin typeface="メイリオ" panose="020B0604030504040204" pitchFamily="50" charset="-128"/>
              <a:ea typeface="メイリオ" panose="020B0604030504040204" pitchFamily="50" charset="-128"/>
              <a:cs typeface="Times New Roman" panose="02020603050405020304" pitchFamily="18" charset="0"/>
            </a:endParaRPr>
          </a:p>
          <a:p>
            <a:pPr marL="133350" indent="152400" algn="just">
              <a:lnSpc>
                <a:spcPct val="120000"/>
              </a:lnSpc>
            </a:pPr>
            <a:r>
              <a:rPr lang="ja-JP" altLang="ja-JP" sz="1800" kern="100" dirty="0">
                <a:solidFill>
                  <a:schemeClr val="bg1"/>
                </a:solidFill>
                <a:effectLst/>
                <a:highlight>
                  <a:srgbClr val="FFFF00"/>
                </a:highlight>
                <a:latin typeface="メイリオ" panose="020B0604030504040204" pitchFamily="50" charset="-128"/>
                <a:ea typeface="メイリオ" panose="020B0604030504040204" pitchFamily="50" charset="-128"/>
                <a:cs typeface="Times New Roman" panose="02020603050405020304" pitchFamily="18" charset="0"/>
              </a:rPr>
              <a:t>2.3 ダイオードによる</a:t>
            </a:r>
            <a:r>
              <a:rPr lang="en-US" altLang="ja-JP" sz="1800" kern="100" dirty="0">
                <a:solidFill>
                  <a:schemeClr val="bg1"/>
                </a:solidFill>
                <a:effectLst/>
                <a:highlight>
                  <a:srgbClr val="FFFF00"/>
                </a:highlight>
                <a:latin typeface="メイリオ" panose="020B0604030504040204" pitchFamily="50" charset="-128"/>
                <a:ea typeface="メイリオ" panose="020B0604030504040204" pitchFamily="50" charset="-128"/>
                <a:cs typeface="Times New Roman" panose="02020603050405020304" pitchFamily="18" charset="0"/>
              </a:rPr>
              <a:t>AND</a:t>
            </a:r>
            <a:r>
              <a:rPr lang="ja-JP" altLang="ja-JP" sz="1800" kern="100" dirty="0">
                <a:solidFill>
                  <a:schemeClr val="bg1"/>
                </a:solidFill>
                <a:effectLst/>
                <a:highlight>
                  <a:srgbClr val="FFFF00"/>
                </a:highlight>
                <a:latin typeface="メイリオ" panose="020B0604030504040204" pitchFamily="50" charset="-128"/>
                <a:ea typeface="メイリオ" panose="020B0604030504040204" pitchFamily="50" charset="-128"/>
                <a:cs typeface="Times New Roman" panose="02020603050405020304" pitchFamily="18" charset="0"/>
              </a:rPr>
              <a:t>回路</a:t>
            </a:r>
          </a:p>
          <a:p>
            <a:pPr marL="133350" indent="133350" algn="just">
              <a:lnSpc>
                <a:spcPct val="120000"/>
              </a:lnSpc>
            </a:pPr>
            <a:r>
              <a:rPr lang="ja-JP" altLang="ja-JP" sz="1800" kern="100" dirty="0">
                <a:solidFill>
                  <a:schemeClr val="bg1"/>
                </a:solidFill>
                <a:effectLst/>
                <a:highlight>
                  <a:srgbClr val="FFFF00"/>
                </a:highlight>
                <a:latin typeface="メイリオ" panose="020B0604030504040204" pitchFamily="50" charset="-128"/>
                <a:ea typeface="メイリオ" panose="020B0604030504040204" pitchFamily="50" charset="-128"/>
                <a:cs typeface="Times New Roman" panose="02020603050405020304" pitchFamily="18" charset="0"/>
              </a:rPr>
              <a:t>2.4 スイッチによる</a:t>
            </a:r>
            <a:r>
              <a:rPr lang="en-US" altLang="ja-JP" sz="1800" kern="100" dirty="0">
                <a:solidFill>
                  <a:schemeClr val="bg1"/>
                </a:solidFill>
                <a:effectLst/>
                <a:highlight>
                  <a:srgbClr val="FFFF00"/>
                </a:highlight>
                <a:latin typeface="メイリオ" panose="020B0604030504040204" pitchFamily="50" charset="-128"/>
                <a:ea typeface="メイリオ" panose="020B0604030504040204" pitchFamily="50" charset="-128"/>
                <a:cs typeface="Times New Roman" panose="02020603050405020304" pitchFamily="18" charset="0"/>
              </a:rPr>
              <a:t>RO</a:t>
            </a:r>
            <a:r>
              <a:rPr lang="ja-JP" altLang="ja-JP" sz="1800" kern="100" dirty="0">
                <a:solidFill>
                  <a:schemeClr val="bg1"/>
                </a:solidFill>
                <a:effectLst/>
                <a:highlight>
                  <a:srgbClr val="FFFF00"/>
                </a:highlight>
                <a:latin typeface="メイリオ" panose="020B0604030504040204" pitchFamily="50" charset="-128"/>
                <a:ea typeface="メイリオ" panose="020B0604030504040204" pitchFamily="50" charset="-128"/>
                <a:cs typeface="Times New Roman" panose="02020603050405020304" pitchFamily="18" charset="0"/>
              </a:rPr>
              <a:t>回路</a:t>
            </a:r>
          </a:p>
          <a:p>
            <a:pPr indent="266700" algn="just">
              <a:lnSpc>
                <a:spcPct val="120000"/>
              </a:lnSpc>
            </a:pPr>
            <a:r>
              <a:rPr lang="ja-JP" altLang="ja-JP" sz="1800" kern="100" dirty="0">
                <a:solidFill>
                  <a:schemeClr val="bg1"/>
                </a:solidFill>
                <a:effectLst/>
                <a:highlight>
                  <a:srgbClr val="FFFF00"/>
                </a:highlight>
                <a:latin typeface="メイリオ" panose="020B0604030504040204" pitchFamily="50" charset="-128"/>
                <a:ea typeface="メイリオ" panose="020B0604030504040204" pitchFamily="50" charset="-128"/>
                <a:cs typeface="Times New Roman" panose="02020603050405020304" pitchFamily="18" charset="0"/>
              </a:rPr>
              <a:t>2.5 デジタル信号による制御装置 </a:t>
            </a:r>
          </a:p>
          <a:p>
            <a:pPr marL="133350" indent="133350" algn="just">
              <a:lnSpc>
                <a:spcPct val="120000"/>
              </a:lnSpc>
            </a:pPr>
            <a:r>
              <a:rPr lang="ja-JP" altLang="ja-JP" sz="1800" kern="100" dirty="0">
                <a:solidFill>
                  <a:schemeClr val="bg1"/>
                </a:solidFill>
                <a:effectLst/>
                <a:highlight>
                  <a:srgbClr val="FFFF00"/>
                </a:highlight>
                <a:latin typeface="メイリオ" panose="020B0604030504040204" pitchFamily="50" charset="-128"/>
                <a:ea typeface="メイリオ" panose="020B0604030504040204" pitchFamily="50" charset="-128"/>
                <a:cs typeface="Times New Roman" panose="02020603050405020304" pitchFamily="18" charset="0"/>
              </a:rPr>
              <a:t>2.６ まとめ</a:t>
            </a:r>
            <a:endParaRPr lang="en-US" altLang="ja-JP" sz="2800" dirty="0">
              <a:solidFill>
                <a:schemeClr val="bg1"/>
              </a:solidFill>
              <a:highlight>
                <a:srgbClr val="FFFF00"/>
              </a:highlight>
            </a:endParaRPr>
          </a:p>
        </p:txBody>
      </p:sp>
    </p:spTree>
    <p:extLst>
      <p:ext uri="{BB962C8B-B14F-4D97-AF65-F5344CB8AC3E}">
        <p14:creationId xmlns:p14="http://schemas.microsoft.com/office/powerpoint/2010/main" val="281582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B6E64A-D2B2-4341-8CD0-A2AF7332F91A}"/>
              </a:ext>
            </a:extLst>
          </p:cNvPr>
          <p:cNvSpPr>
            <a:spLocks noChangeArrowheads="1"/>
          </p:cNvSpPr>
          <p:nvPr/>
        </p:nvSpPr>
        <p:spPr bwMode="auto">
          <a:xfrm>
            <a:off x="7889631" y="1284268"/>
            <a:ext cx="3865221"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図1</a:t>
            </a:r>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５</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に2-入力のダイオードOR回路、記号及び真理値表を示します。この回路の出力は入力の中で一番高い電圧で出力の電圧が決まります。即ち、全ての入力がHレベル（H level）の場合に出力の電圧がHレベルとなり、入力A及びBのうち一つでもLレベル（L level）の場合にはLレベルが出力されます。</a:t>
            </a:r>
            <a:endParaRPr kumimoji="0" lang="ja-JP" altLang="en-US" sz="1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sp>
        <p:nvSpPr>
          <p:cNvPr id="7" name="Rectangle 6">
            <a:extLst>
              <a:ext uri="{FF2B5EF4-FFF2-40B4-BE49-F238E27FC236}">
                <a16:creationId xmlns:a16="http://schemas.microsoft.com/office/drawing/2014/main" id="{4A182938-B448-4A71-AF00-032A85E682EA}"/>
              </a:ext>
            </a:extLst>
          </p:cNvPr>
          <p:cNvSpPr>
            <a:spLocks noChangeArrowheads="1"/>
          </p:cNvSpPr>
          <p:nvPr/>
        </p:nvSpPr>
        <p:spPr bwMode="auto">
          <a:xfrm>
            <a:off x="499665" y="3822947"/>
            <a:ext cx="47339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図1</a:t>
            </a:r>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５</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800" kern="100" spc="-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ダイオードによる</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2入力OR回路　</a:t>
            </a:r>
            <a:endParaRPr lang="ja-JP"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endParaRPr lang="ja-JP" altLang="ja-JP"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D8428B0E-A585-433D-8EDE-435516625758}"/>
              </a:ext>
            </a:extLst>
          </p:cNvPr>
          <p:cNvSpPr txBox="1"/>
          <p:nvPr/>
        </p:nvSpPr>
        <p:spPr>
          <a:xfrm>
            <a:off x="1537153" y="283515"/>
            <a:ext cx="9244578" cy="584775"/>
          </a:xfrm>
          <a:prstGeom prst="rect">
            <a:avLst/>
          </a:prstGeom>
          <a:noFill/>
        </p:spPr>
        <p:txBody>
          <a:bodyPr wrap="square" rtlCol="0">
            <a:spAutoFit/>
          </a:bodyPr>
          <a:lstStyle/>
          <a:p>
            <a:pPr algn="just"/>
            <a:r>
              <a:rPr lang="en-US" altLang="ja-JP" sz="320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2.4 </a:t>
            </a:r>
            <a:r>
              <a:rPr lang="ja-JP" altLang="ja-JP" sz="320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ダイオードによる論理回路 </a:t>
            </a:r>
            <a:r>
              <a:rPr lang="en-US" altLang="ja-JP" sz="320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(OR </a:t>
            </a:r>
            <a:r>
              <a:rPr lang="ja-JP" altLang="en-US" sz="320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回路）</a:t>
            </a:r>
            <a:r>
              <a:rPr lang="en-US" altLang="ja-JP" sz="320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altLang="ja-JP" sz="320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C320FD55-8EF6-4457-B9DF-1DE383CDE6A3}"/>
              </a:ext>
            </a:extLst>
          </p:cNvPr>
          <p:cNvSpPr txBox="1"/>
          <p:nvPr/>
        </p:nvSpPr>
        <p:spPr>
          <a:xfrm>
            <a:off x="514091" y="4355461"/>
            <a:ext cx="11240761" cy="2031325"/>
          </a:xfrm>
          <a:prstGeom prst="rect">
            <a:avLst/>
          </a:prstGeom>
          <a:noFill/>
        </p:spPr>
        <p:txBody>
          <a:bodyPr wrap="square">
            <a:spAutoFit/>
          </a:bodyPr>
          <a:lstStyle/>
          <a:p>
            <a:pPr algn="just"/>
            <a:r>
              <a:rPr lang="en-US"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デジタル回路について</a:t>
            </a:r>
            <a:r>
              <a:rPr lang="en-US"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p>
          <a:p>
            <a:pPr algn="just"/>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デジタル回路では[ON]と[ OFF]の状態を[1]と[0]の状態とします。電子回路の分野ではデジタル回路をパルス回路といいます。他方、デジタル回路と相違して、トランジス増幅器では動作点を設定して信号を微少変化として扱います。この様にして入力と出力が相似（アナログ）する回路を「アナログ回路」あるいは「線形電子回路」といいます。一般に、ダイオードやトランジスタは制御素子として用いられるので「能動素子」といいます。他方、抵抗やコンデンサは流れる電流が加えられた電圧に比例し、電圧の方向によって電流の特性が変わりません。このような部品を「受動素子」といいます。</a:t>
            </a:r>
            <a:endParaRPr lang="ja-JP"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11" name="図 10">
            <a:extLst>
              <a:ext uri="{FF2B5EF4-FFF2-40B4-BE49-F238E27FC236}">
                <a16:creationId xmlns:a16="http://schemas.microsoft.com/office/drawing/2014/main" id="{24B49E34-0551-4F61-B9BF-5E9E18F51FB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55077" y="1195754"/>
            <a:ext cx="6533050" cy="2426338"/>
          </a:xfrm>
          <a:prstGeom prst="rect">
            <a:avLst/>
          </a:prstGeom>
          <a:noFill/>
        </p:spPr>
      </p:pic>
    </p:spTree>
    <p:extLst>
      <p:ext uri="{BB962C8B-B14F-4D97-AF65-F5344CB8AC3E}">
        <p14:creationId xmlns:p14="http://schemas.microsoft.com/office/powerpoint/2010/main" val="462153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0498FD38-2D44-44D0-B8DC-744182173C76}"/>
              </a:ext>
            </a:extLst>
          </p:cNvPr>
          <p:cNvSpPr>
            <a:spLocks noGrp="1"/>
          </p:cNvSpPr>
          <p:nvPr>
            <p:ph type="subTitle" idx="1"/>
          </p:nvPr>
        </p:nvSpPr>
        <p:spPr>
          <a:xfrm>
            <a:off x="1637730" y="474379"/>
            <a:ext cx="8024885" cy="617442"/>
          </a:xfrm>
        </p:spPr>
        <p:txBody>
          <a:bodyPr>
            <a:normAutofit fontScale="85000" lnSpcReduction="10000"/>
          </a:bodyPr>
          <a:lstStyle/>
          <a:p>
            <a:pPr algn="just"/>
            <a:r>
              <a:rPr lang="en-US" altLang="ja-JP" sz="320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2.4 </a:t>
            </a:r>
            <a:r>
              <a:rPr lang="ja-JP" altLang="ja-JP" sz="320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ダイオードによる論理回路 </a:t>
            </a:r>
            <a:r>
              <a:rPr lang="en-US" altLang="ja-JP" sz="320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(OR </a:t>
            </a:r>
            <a:r>
              <a:rPr lang="ja-JP" altLang="en-US" sz="320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回路の作成）</a:t>
            </a:r>
            <a:r>
              <a:rPr lang="en-US" altLang="ja-JP" sz="320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altLang="ja-JP" sz="320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p>
            <a:endParaRPr kumimoji="1" lang="ja-JP" altLang="en-US" dirty="0"/>
          </a:p>
        </p:txBody>
      </p:sp>
      <p:pic>
        <p:nvPicPr>
          <p:cNvPr id="5" name="図 4" descr="ダイアグラム, 概略図&#10;&#10;自動的に生成された説明">
            <a:extLst>
              <a:ext uri="{FF2B5EF4-FFF2-40B4-BE49-F238E27FC236}">
                <a16:creationId xmlns:a16="http://schemas.microsoft.com/office/drawing/2014/main" id="{8CFE4FCC-9ADD-429B-80C7-7C8A74CD9A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241" y="2233612"/>
            <a:ext cx="3733800" cy="2390775"/>
          </a:xfrm>
          <a:prstGeom prst="rect">
            <a:avLst/>
          </a:prstGeom>
        </p:spPr>
      </p:pic>
      <p:pic>
        <p:nvPicPr>
          <p:cNvPr id="7" name="図 6">
            <a:extLst>
              <a:ext uri="{FF2B5EF4-FFF2-40B4-BE49-F238E27FC236}">
                <a16:creationId xmlns:a16="http://schemas.microsoft.com/office/drawing/2014/main" id="{75A3BD2C-9851-4191-A9BC-16C9CF615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296" y="1629782"/>
            <a:ext cx="6277970" cy="4753839"/>
          </a:xfrm>
          <a:prstGeom prst="rect">
            <a:avLst/>
          </a:prstGeom>
        </p:spPr>
      </p:pic>
    </p:spTree>
    <p:extLst>
      <p:ext uri="{BB962C8B-B14F-4D97-AF65-F5344CB8AC3E}">
        <p14:creationId xmlns:p14="http://schemas.microsoft.com/office/powerpoint/2010/main" val="606737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5E954FA-63E2-4F66-856A-8B158F260B35}"/>
              </a:ext>
            </a:extLst>
          </p:cNvPr>
          <p:cNvSpPr>
            <a:spLocks noChangeArrowheads="1"/>
          </p:cNvSpPr>
          <p:nvPr/>
        </p:nvSpPr>
        <p:spPr bwMode="auto">
          <a:xfrm>
            <a:off x="525224" y="3883571"/>
            <a:ext cx="11141552" cy="2477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1.5  </a:t>
            </a:r>
            <a:r>
              <a:rPr kumimoji="0" lang="ja-JP" altLang="en-US" sz="11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応用の実験</a:t>
            </a:r>
            <a:endParaRPr kumimoji="0" lang="ja-JP" altLang="en-US" sz="1200" b="0" i="0" u="none" strike="noStrike" cap="none" normalizeH="0" baseline="0" dirty="0">
              <a:ln>
                <a:noFill/>
              </a:ln>
              <a:solidFill>
                <a:schemeClr val="tx1"/>
              </a:solidFill>
              <a:effectLst/>
              <a:latin typeface="游ゴシック Light" panose="020B0300000000000000" pitchFamily="50" charset="-128"/>
              <a:ea typeface="游ゴシック Light" panose="020B0300000000000000" pitchFamily="50" charset="-128"/>
              <a:cs typeface="Times New Roman" panose="02020603050405020304" pitchFamily="18" charset="0"/>
            </a:endParaRPr>
          </a:p>
          <a:p>
            <a:pPr indent="133350" algn="just" fontAlgn="base"/>
            <a:r>
              <a:rPr lang="ja-JP" altLang="ja-JP" sz="180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rPr>
              <a:t>図</a:t>
            </a:r>
            <a:r>
              <a:rPr lang="en-US" altLang="ja-JP" sz="180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rPr>
              <a:t>16</a:t>
            </a:r>
            <a:r>
              <a:rPr lang="ja-JP" altLang="ja-JP" sz="180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rPr>
              <a:t>にデジタル信号処理システムのブロック図を示します。入力された信号をデジタル量に変換してその信号により情報処理して装置を制御しています。アナログデータの出力はパルス幅を変えて出力します。</a:t>
            </a:r>
            <a:endParaRPr lang="ja-JP" altLang="ja-JP" sz="1800" dirty="0">
              <a:effectLst/>
              <a:latin typeface="メイリオ" panose="020B0604030504040204" pitchFamily="50" charset="-128"/>
              <a:ea typeface="メイリオ" panose="020B0604030504040204" pitchFamily="50" charset="-128"/>
              <a:cs typeface="ＭＳ Ｐゴシック" panose="020B0600070205080204" pitchFamily="50" charset="-128"/>
            </a:endParaRPr>
          </a:p>
          <a:p>
            <a:pPr indent="133350" algn="just" fontAlgn="base"/>
            <a:r>
              <a:rPr lang="ja-JP" altLang="ja-JP" sz="180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rPr>
              <a:t>音声のようなアナログ信号をデジタル信号に変化するのを</a:t>
            </a:r>
            <a:r>
              <a:rPr lang="en-US" altLang="ja-JP" sz="180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rPr>
              <a:t>AD</a:t>
            </a:r>
            <a:r>
              <a:rPr lang="ja-JP" altLang="ja-JP" sz="18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変換</a:t>
            </a:r>
            <a:r>
              <a:rPr lang="en-US" altLang="ja-JP" sz="180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rPr>
              <a:t>(analog-digital conversion)</a:t>
            </a:r>
            <a:r>
              <a:rPr lang="ja-JP" altLang="ja-JP" sz="180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rPr>
              <a:t>と言い、その逆を</a:t>
            </a:r>
            <a:r>
              <a:rPr lang="en-US" altLang="ja-JP" sz="180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rPr>
              <a:t>D/A</a:t>
            </a:r>
            <a:r>
              <a:rPr lang="ja-JP" altLang="ja-JP" sz="180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rPr>
              <a:t>変換といいます。</a:t>
            </a:r>
            <a:endParaRPr lang="ja-JP" altLang="ja-JP" sz="1800" dirty="0">
              <a:effectLst/>
              <a:latin typeface="メイリオ" panose="020B0604030504040204" pitchFamily="50" charset="-128"/>
              <a:ea typeface="メイリオ" panose="020B0604030504040204" pitchFamily="50" charset="-128"/>
              <a:cs typeface="ＭＳ Ｐゴシック" panose="020B0600070205080204" pitchFamily="50" charset="-128"/>
            </a:endParaRPr>
          </a:p>
          <a:p>
            <a:pPr indent="133350" algn="just" fontAlgn="base"/>
            <a:r>
              <a:rPr lang="ja-JP" altLang="ja-JP" sz="180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rPr>
              <a:t>入力したアナログ信号をパルス列に変換する際にアナログ信号を一定の周期で標本化（サンプリング）し、量子化して、</a:t>
            </a:r>
            <a:r>
              <a:rPr lang="en-US" altLang="ja-JP" sz="180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rPr>
              <a:t>2</a:t>
            </a:r>
            <a:r>
              <a:rPr lang="ja-JP" altLang="ja-JP" sz="180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rPr>
              <a:t>進数に変換する方式をパルス符号変調</a:t>
            </a:r>
            <a:r>
              <a:rPr lang="ja-JP" altLang="ja-JP" sz="18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80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rPr>
              <a:t>PCM</a:t>
            </a:r>
            <a:r>
              <a:rPr lang="ja-JP" altLang="ja-JP" sz="18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80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rPr>
              <a:t>Pulse Code Modulation</a:t>
            </a:r>
            <a:r>
              <a:rPr lang="ja-JP" altLang="ja-JP" sz="18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80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rPr>
              <a:t>と言います。</a:t>
            </a:r>
            <a:endParaRPr lang="ja-JP" altLang="ja-JP" sz="1800" dirty="0">
              <a:effectLst/>
              <a:latin typeface="メイリオ" panose="020B0604030504040204" pitchFamily="50" charset="-128"/>
              <a:ea typeface="メイリオ" panose="020B0604030504040204" pitchFamily="50" charset="-128"/>
              <a:cs typeface="ＭＳ Ｐゴシック" panose="020B0600070205080204" pitchFamily="50" charset="-128"/>
            </a:endParaRPr>
          </a:p>
          <a:p>
            <a:pPr indent="133350" algn="just" fontAlgn="base"/>
            <a:r>
              <a:rPr lang="ja-JP" altLang="ja-JP" sz="180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rPr>
              <a:t>デジタル信号でモータなどにアナログ信号を送る方法にパルスでオンの時間とオフの時間の間隔により、流す電流や電圧を制御する方式がパルス幅変調</a:t>
            </a:r>
            <a:r>
              <a:rPr lang="en-US" altLang="ja-JP" sz="180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rPr>
              <a:t>(PWM : Pulse Width Modulation</a:t>
            </a:r>
            <a:r>
              <a:rPr lang="ja-JP" altLang="ja-JP" sz="18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80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rPr>
              <a:t>です。</a:t>
            </a:r>
            <a:endParaRPr lang="ja-JP" altLang="ja-JP" sz="1800" dirty="0">
              <a:effectLst/>
              <a:latin typeface="メイリオ" panose="020B0604030504040204" pitchFamily="50" charset="-128"/>
              <a:ea typeface="メイリオ" panose="020B0604030504040204" pitchFamily="50" charset="-128"/>
              <a:cs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EA5E6FD8-EEEC-495D-BF01-D5754D94BE76}"/>
              </a:ext>
            </a:extLst>
          </p:cNvPr>
          <p:cNvSpPr txBox="1"/>
          <p:nvPr/>
        </p:nvSpPr>
        <p:spPr>
          <a:xfrm>
            <a:off x="2695071" y="3639106"/>
            <a:ext cx="3693695"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en-US" sz="1800" dirty="0">
                <a:solidFill>
                  <a:srgbClr val="000000"/>
                </a:solidFill>
                <a:effectLst/>
                <a:latin typeface="メイリオ" panose="020B0604030504040204" pitchFamily="50" charset="-128"/>
                <a:ea typeface="メイリオ" panose="020B0604030504040204" pitchFamily="50" charset="-128"/>
              </a:rPr>
              <a:t>図</a:t>
            </a:r>
            <a:r>
              <a:rPr lang="ja-JP" altLang="ja-JP" sz="1800" dirty="0">
                <a:solidFill>
                  <a:srgbClr val="000000"/>
                </a:solidFill>
                <a:effectLst/>
                <a:latin typeface="メイリオ" panose="020B0604030504040204" pitchFamily="50" charset="-128"/>
                <a:ea typeface="メイリオ" panose="020B0604030504040204" pitchFamily="50" charset="-128"/>
              </a:rPr>
              <a:t>16</a:t>
            </a:r>
            <a:r>
              <a:rPr lang="en-US" altLang="ja-JP" sz="1800" dirty="0">
                <a:solidFill>
                  <a:srgbClr val="000000"/>
                </a:solidFill>
                <a:effectLst/>
                <a:latin typeface="メイリオ" panose="020B0604030504040204" pitchFamily="50" charset="-128"/>
                <a:ea typeface="メイリオ" panose="020B0604030504040204" pitchFamily="50" charset="-128"/>
              </a:rPr>
              <a:t>. </a:t>
            </a:r>
            <a:r>
              <a:rPr lang="ja-JP" altLang="ja-JP" sz="1800" dirty="0">
                <a:solidFill>
                  <a:srgbClr val="000000"/>
                </a:solidFill>
                <a:effectLst/>
                <a:latin typeface="メイリオ" panose="020B0604030504040204" pitchFamily="50" charset="-128"/>
                <a:ea typeface="メイリオ" panose="020B0604030504040204" pitchFamily="50" charset="-128"/>
              </a:rPr>
              <a:t> </a:t>
            </a:r>
            <a:r>
              <a:rPr lang="ja-JP" altLang="ja-JP" sz="1800" spc="-6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デジタル信号処理システム</a:t>
            </a:r>
            <a:endParaRPr kumimoji="0" lang="ja-JP" altLang="en-US"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24358B86-F277-4EFA-96BE-775594021293}"/>
              </a:ext>
            </a:extLst>
          </p:cNvPr>
          <p:cNvSpPr txBox="1"/>
          <p:nvPr/>
        </p:nvSpPr>
        <p:spPr>
          <a:xfrm>
            <a:off x="1709987" y="273077"/>
            <a:ext cx="5663865" cy="523220"/>
          </a:xfrm>
          <a:prstGeom prst="rect">
            <a:avLst/>
          </a:prstGeom>
          <a:noFill/>
        </p:spPr>
        <p:txBody>
          <a:bodyPr wrap="square">
            <a:spAutoFit/>
          </a:bodyPr>
          <a:lstStyle/>
          <a:p>
            <a:pPr algn="just"/>
            <a:r>
              <a:rPr lang="ja-JP" altLang="ja-JP" sz="2800" kern="100" dirty="0">
                <a:solidFill>
                  <a:schemeClr val="bg1"/>
                </a:solidFill>
                <a:effectLst/>
                <a:latin typeface="游明朝" panose="02020400000000000000" pitchFamily="18" charset="-128"/>
                <a:ea typeface="メイリオ" panose="020B0604030504040204" pitchFamily="50" charset="-128"/>
                <a:cs typeface="Times New Roman" panose="02020603050405020304" pitchFamily="18" charset="0"/>
              </a:rPr>
              <a:t>2.5 デジタル信号による制御装置 </a:t>
            </a:r>
            <a:endParaRPr lang="ja-JP" altLang="ja-JP" sz="280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6" name="図 5" descr="挿絵 が含まれている画像&#10;&#10;自動的に生成された説明">
            <a:extLst>
              <a:ext uri="{FF2B5EF4-FFF2-40B4-BE49-F238E27FC236}">
                <a16:creationId xmlns:a16="http://schemas.microsoft.com/office/drawing/2014/main" id="{4820B139-6258-4FC6-9114-38630A48B013}"/>
              </a:ext>
            </a:extLst>
          </p:cNvPr>
          <p:cNvPicPr/>
          <p:nvPr/>
        </p:nvPicPr>
        <p:blipFill>
          <a:blip r:embed="rId2">
            <a:extLst>
              <a:ext uri="{28A0092B-C50C-407E-A947-70E740481C1C}">
                <a14:useLocalDpi xmlns:a14="http://schemas.microsoft.com/office/drawing/2010/main" val="0"/>
              </a:ext>
            </a:extLst>
          </a:blip>
          <a:stretch>
            <a:fillRect/>
          </a:stretch>
        </p:blipFill>
        <p:spPr>
          <a:xfrm>
            <a:off x="1041246" y="897005"/>
            <a:ext cx="7734263" cy="2742101"/>
          </a:xfrm>
          <a:prstGeom prst="rect">
            <a:avLst/>
          </a:prstGeom>
        </p:spPr>
      </p:pic>
    </p:spTree>
    <p:extLst>
      <p:ext uri="{BB962C8B-B14F-4D97-AF65-F5344CB8AC3E}">
        <p14:creationId xmlns:p14="http://schemas.microsoft.com/office/powerpoint/2010/main" val="538618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059A321-0E13-4003-AF55-4B0CF7CB316B}"/>
              </a:ext>
            </a:extLst>
          </p:cNvPr>
          <p:cNvSpPr txBox="1"/>
          <p:nvPr/>
        </p:nvSpPr>
        <p:spPr>
          <a:xfrm>
            <a:off x="3365284" y="461959"/>
            <a:ext cx="4659600" cy="646331"/>
          </a:xfrm>
          <a:prstGeom prst="rect">
            <a:avLst/>
          </a:prstGeom>
          <a:noFill/>
        </p:spPr>
        <p:txBody>
          <a:bodyPr wrap="square">
            <a:spAutoFit/>
          </a:bodyPr>
          <a:lstStyle/>
          <a:p>
            <a:pPr algn="just"/>
            <a:r>
              <a:rPr lang="en-US" altLang="ja-JP" sz="360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2.6</a:t>
            </a:r>
            <a:r>
              <a:rPr lang="ja-JP" altLang="ja-JP" sz="360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360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3600" kern="100" dirty="0">
                <a:solidFill>
                  <a:schemeClr val="bg1"/>
                </a:solidFill>
                <a:effectLst/>
                <a:latin typeface="游ゴシック Light" panose="020B0300000000000000" pitchFamily="50" charset="-128"/>
                <a:ea typeface="メイリオ" panose="020B0604030504040204" pitchFamily="50" charset="-128"/>
                <a:cs typeface="Times New Roman" panose="02020603050405020304" pitchFamily="18" charset="0"/>
              </a:rPr>
              <a:t>まとめ</a:t>
            </a:r>
            <a:r>
              <a:rPr lang="en-US" altLang="ja-JP" sz="360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altLang="ja-JP" sz="360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9A9BE5B0-5FAB-4A47-B3D4-6517A03446EF}"/>
              </a:ext>
            </a:extLst>
          </p:cNvPr>
          <p:cNvSpPr txBox="1"/>
          <p:nvPr/>
        </p:nvSpPr>
        <p:spPr>
          <a:xfrm>
            <a:off x="766549" y="1108290"/>
            <a:ext cx="10658902" cy="5032147"/>
          </a:xfrm>
          <a:prstGeom prst="rect">
            <a:avLst/>
          </a:prstGeom>
          <a:noFill/>
        </p:spPr>
        <p:txBody>
          <a:bodyPr wrap="square">
            <a:spAutoFit/>
          </a:bodyPr>
          <a:lstStyle/>
          <a:p>
            <a:pPr marL="342900" lvl="0" indent="-342900" algn="just">
              <a:lnSpc>
                <a:spcPct val="150000"/>
              </a:lnSpc>
              <a:buFont typeface="+mj-lt"/>
              <a:buAutoNum type="alphaUcParenR"/>
            </a:pPr>
            <a:r>
              <a:rPr lang="ja-JP" altLang="en-US" sz="2400"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40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状態が比例して変化するのをアナログ的な変化と言います。</a:t>
            </a:r>
          </a:p>
          <a:p>
            <a:pPr marL="342900" lvl="0" indent="-342900" algn="just">
              <a:lnSpc>
                <a:spcPct val="150000"/>
              </a:lnSpc>
              <a:buFont typeface="+mj-lt"/>
              <a:buAutoNum type="alphaUcParenR"/>
            </a:pPr>
            <a:r>
              <a:rPr lang="en-US" altLang="ja-JP" sz="240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40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連続的に状態を不連続的に変化さする時にデジタル的な変化と言います。</a:t>
            </a:r>
          </a:p>
          <a:p>
            <a:pPr marL="342900" lvl="0" indent="-342900" algn="just">
              <a:lnSpc>
                <a:spcPct val="150000"/>
              </a:lnSpc>
              <a:buFont typeface="+mj-lt"/>
              <a:buAutoNum type="alphaUcParenR"/>
            </a:pPr>
            <a:r>
              <a:rPr lang="en-US" altLang="ja-JP" sz="240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40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デジタル信号では変化しない状態を記憶して、その記憶を呼びさすことができます。</a:t>
            </a:r>
          </a:p>
          <a:p>
            <a:pPr marL="342900" lvl="0" indent="-342900" algn="just">
              <a:lnSpc>
                <a:spcPct val="150000"/>
              </a:lnSpc>
              <a:buFont typeface="+mj-lt"/>
              <a:buAutoNum type="alphaUcParenR"/>
            </a:pPr>
            <a:r>
              <a:rPr lang="en-US" altLang="ja-JP" sz="240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40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デジタル情報が一致した時に動く回路を解読器と言います。</a:t>
            </a:r>
          </a:p>
          <a:p>
            <a:pPr marL="342900" lvl="0" indent="-342900" algn="just">
              <a:lnSpc>
                <a:spcPct val="150000"/>
              </a:lnSpc>
              <a:buFont typeface="+mj-lt"/>
              <a:buAutoNum type="alphaUcParenR"/>
            </a:pPr>
            <a:r>
              <a:rPr lang="en-US" altLang="ja-JP" sz="240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40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解読器群によって知能動作を電子回路で実現できます。  </a:t>
            </a:r>
          </a:p>
          <a:p>
            <a:pPr algn="just">
              <a:lnSpc>
                <a:spcPct val="150000"/>
              </a:lnSpc>
            </a:pPr>
            <a:r>
              <a:rPr lang="ja-JP" altLang="ja-JP" sz="2400" b="1"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[課題]</a:t>
            </a:r>
            <a:endParaRPr lang="ja-JP" altLang="ja-JP" sz="240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marL="342900" lvl="0" indent="-342900" algn="just">
              <a:lnSpc>
                <a:spcPct val="150000"/>
              </a:lnSpc>
              <a:buFont typeface="+mj-lt"/>
              <a:buAutoNum type="arabicPeriod"/>
            </a:pPr>
            <a:r>
              <a:rPr lang="en-US" altLang="ja-JP" sz="240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40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何故AND回路にダイオードが使われる理由は何でしょうか。</a:t>
            </a:r>
          </a:p>
          <a:p>
            <a:pPr marL="342900" lvl="0" indent="-342900" algn="just">
              <a:lnSpc>
                <a:spcPct val="150000"/>
              </a:lnSpc>
              <a:buFont typeface="+mj-lt"/>
              <a:buAutoNum type="arabicPeriod"/>
            </a:pPr>
            <a:r>
              <a:rPr lang="en-US" altLang="ja-JP" sz="240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40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OR回路で多数の入力で一つの出力を制御するのはなぜでしょうか。</a:t>
            </a:r>
          </a:p>
        </p:txBody>
      </p:sp>
    </p:spTree>
    <p:extLst>
      <p:ext uri="{BB962C8B-B14F-4D97-AF65-F5344CB8AC3E}">
        <p14:creationId xmlns:p14="http://schemas.microsoft.com/office/powerpoint/2010/main" val="3909492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59F383C9-8649-4B8B-9D4F-CE92159945E5}"/>
              </a:ext>
            </a:extLst>
          </p:cNvPr>
          <p:cNvSpPr>
            <a:spLocks noGrp="1"/>
          </p:cNvSpPr>
          <p:nvPr>
            <p:ph type="subTitle" idx="1"/>
          </p:nvPr>
        </p:nvSpPr>
        <p:spPr>
          <a:xfrm>
            <a:off x="1561761" y="509525"/>
            <a:ext cx="9561163" cy="662458"/>
          </a:xfrm>
        </p:spPr>
        <p:txBody>
          <a:bodyPr>
            <a:normAutofit fontScale="92500" lnSpcReduction="10000"/>
          </a:bodyPr>
          <a:lstStyle/>
          <a:p>
            <a:pPr algn="just"/>
            <a:r>
              <a:rPr lang="en-US" altLang="ja-JP" sz="35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2.1 </a:t>
            </a:r>
            <a:r>
              <a:rPr lang="ja-JP" altLang="ja-JP" sz="35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発光ダイオードによる解読</a:t>
            </a:r>
            <a:r>
              <a:rPr lang="ja-JP" altLang="en-US" sz="35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する</a:t>
            </a:r>
            <a:r>
              <a:rPr lang="ja-JP" altLang="ja-JP" sz="35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回路</a:t>
            </a:r>
            <a:r>
              <a:rPr lang="ja-JP" altLang="en-US" sz="35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の実験</a:t>
            </a:r>
            <a:endParaRPr lang="ja-JP" altLang="ja-JP" sz="35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endParaRPr kumimoji="1" lang="ja-JP" altLang="en-US" dirty="0"/>
          </a:p>
        </p:txBody>
      </p:sp>
      <p:sp>
        <p:nvSpPr>
          <p:cNvPr id="4" name="テキスト ボックス 3">
            <a:extLst>
              <a:ext uri="{FF2B5EF4-FFF2-40B4-BE49-F238E27FC236}">
                <a16:creationId xmlns:a16="http://schemas.microsoft.com/office/drawing/2014/main" id="{B2D1EF96-ECF2-435D-811E-EB205CA87AAA}"/>
              </a:ext>
            </a:extLst>
          </p:cNvPr>
          <p:cNvSpPr txBox="1"/>
          <p:nvPr/>
        </p:nvSpPr>
        <p:spPr>
          <a:xfrm>
            <a:off x="1422774" y="4897951"/>
            <a:ext cx="10150411" cy="1631216"/>
          </a:xfrm>
          <a:prstGeom prst="rect">
            <a:avLst/>
          </a:prstGeom>
          <a:noFill/>
        </p:spPr>
        <p:txBody>
          <a:bodyPr wrap="square" rtlCol="0">
            <a:spAutoFit/>
          </a:bodyPr>
          <a:lstStyle/>
          <a:p>
            <a:pPr algn="just"/>
            <a:r>
              <a:rPr lang="ja-JP" altLang="en-US"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図</a:t>
            </a:r>
            <a:r>
              <a:rPr lang="en-US" altLang="ja-JP"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.11</a:t>
            </a:r>
            <a:r>
              <a:rPr lang="ja-JP" altLang="ja-JP"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は最も簡単な「</a:t>
            </a:r>
            <a:r>
              <a:rPr lang="ja-JP" altLang="en-US"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解読</a:t>
            </a:r>
            <a:r>
              <a:rPr lang="ja-JP" altLang="ja-JP"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する」回路の例です。</a:t>
            </a:r>
            <a:endParaRPr lang="en-US" altLang="ja-JP"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ja-JP"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図</a:t>
            </a:r>
            <a:r>
              <a:rPr lang="en-US"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11. </a:t>
            </a:r>
            <a:r>
              <a:rPr lang="ja-JP" altLang="en-US"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a:t>
            </a:r>
            <a:r>
              <a:rPr lang="ja-JP"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回路は</a:t>
            </a:r>
            <a:r>
              <a:rPr lang="en-US"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LED1</a:t>
            </a:r>
            <a:r>
              <a:rPr lang="ja-JP"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と</a:t>
            </a:r>
            <a:r>
              <a:rPr lang="en-US"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LED2</a:t>
            </a:r>
            <a:r>
              <a:rPr lang="ja-JP"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のどちらかが発光するかで電源の接続状態を示</a:t>
            </a:r>
            <a:r>
              <a:rPr lang="ja-JP" altLang="en-US"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し</a:t>
            </a:r>
            <a:r>
              <a:rPr lang="ja-JP"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ます。</a:t>
            </a:r>
            <a:endParaRPr lang="en-US"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en-US"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LED1</a:t>
            </a:r>
            <a:r>
              <a:rPr lang="ja-JP"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が発光した状態で接続すると、その</a:t>
            </a:r>
            <a:r>
              <a:rPr lang="en-US"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LED1</a:t>
            </a:r>
            <a:r>
              <a:rPr lang="ja-JP"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は接続された状態になると発光します。</a:t>
            </a:r>
            <a:endParaRPr lang="en-US"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en-US"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LED2</a:t>
            </a:r>
            <a:r>
              <a:rPr lang="ja-JP"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は、電池の極性を逆に接続すると、その状態になると</a:t>
            </a:r>
            <a:r>
              <a:rPr lang="en-US"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LED2</a:t>
            </a:r>
            <a:r>
              <a:rPr lang="ja-JP"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が発光します。</a:t>
            </a:r>
            <a:endPar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知能の回路は</a:t>
            </a:r>
            <a:r>
              <a:rPr lang="ja-JP" altLang="en-US"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、同じ状態になった時に、記憶</a:t>
            </a:r>
            <a:r>
              <a:rPr lang="ja-JP" altLang="ja-JP"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した事を</a:t>
            </a:r>
            <a:r>
              <a:rPr lang="ja-JP" altLang="en-US"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実行</a:t>
            </a:r>
            <a:r>
              <a:rPr lang="ja-JP" altLang="ja-JP"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する仕組み</a:t>
            </a:r>
            <a:r>
              <a:rPr lang="ja-JP" altLang="en-US"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で実現し</a:t>
            </a:r>
            <a:r>
              <a:rPr lang="ja-JP" altLang="ja-JP"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ます。</a:t>
            </a:r>
            <a:endPar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 name="Rectangle 5">
            <a:extLst>
              <a:ext uri="{FF2B5EF4-FFF2-40B4-BE49-F238E27FC236}">
                <a16:creationId xmlns:a16="http://schemas.microsoft.com/office/drawing/2014/main" id="{E9ADD857-699E-4030-868D-2B75FB873BC9}"/>
              </a:ext>
            </a:extLst>
          </p:cNvPr>
          <p:cNvSpPr>
            <a:spLocks noChangeArrowheads="1"/>
          </p:cNvSpPr>
          <p:nvPr/>
        </p:nvSpPr>
        <p:spPr bwMode="auto">
          <a:xfrm>
            <a:off x="0" y="-22273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Rectangle 6">
            <a:extLst>
              <a:ext uri="{FF2B5EF4-FFF2-40B4-BE49-F238E27FC236}">
                <a16:creationId xmlns:a16="http://schemas.microsoft.com/office/drawing/2014/main" id="{3D771EDB-7632-49E7-8B7E-44EDD2EE4868}"/>
              </a:ext>
            </a:extLst>
          </p:cNvPr>
          <p:cNvSpPr>
            <a:spLocks noChangeArrowheads="1"/>
          </p:cNvSpPr>
          <p:nvPr/>
        </p:nvSpPr>
        <p:spPr bwMode="auto">
          <a:xfrm>
            <a:off x="0" y="1800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2" name="テキスト ボックス 11">
            <a:extLst>
              <a:ext uri="{FF2B5EF4-FFF2-40B4-BE49-F238E27FC236}">
                <a16:creationId xmlns:a16="http://schemas.microsoft.com/office/drawing/2014/main" id="{F1E1B3F6-70BF-4356-AEE1-8936FA0884B6}"/>
              </a:ext>
            </a:extLst>
          </p:cNvPr>
          <p:cNvSpPr txBox="1"/>
          <p:nvPr/>
        </p:nvSpPr>
        <p:spPr>
          <a:xfrm>
            <a:off x="3382590" y="4437291"/>
            <a:ext cx="3608990" cy="400110"/>
          </a:xfrm>
          <a:prstGeom prst="rect">
            <a:avLst/>
          </a:prstGeom>
          <a:noFill/>
        </p:spPr>
        <p:txBody>
          <a:bodyPr wrap="square">
            <a:spAutoFit/>
          </a:bodyPr>
          <a:lstStyle/>
          <a:p>
            <a:pPr indent="266700" algn="just"/>
            <a:r>
              <a:rPr lang="ja-JP"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lang="en-US"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11. </a:t>
            </a:r>
            <a:r>
              <a:rPr lang="ja-JP"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簡単な解読器の</a:t>
            </a:r>
            <a:r>
              <a:rPr lang="ja-JP" altLang="en-US"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実験</a:t>
            </a:r>
            <a:endPar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10" name="図 9">
            <a:extLst>
              <a:ext uri="{FF2B5EF4-FFF2-40B4-BE49-F238E27FC236}">
                <a16:creationId xmlns:a16="http://schemas.microsoft.com/office/drawing/2014/main" id="{4CBEAD71-0DBD-43B4-B6CA-D3B09EB5839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56346" y="1297001"/>
            <a:ext cx="6985927" cy="3079737"/>
          </a:xfrm>
          <a:prstGeom prst="rect">
            <a:avLst/>
          </a:prstGeom>
          <a:noFill/>
        </p:spPr>
      </p:pic>
    </p:spTree>
    <p:extLst>
      <p:ext uri="{BB962C8B-B14F-4D97-AF65-F5344CB8AC3E}">
        <p14:creationId xmlns:p14="http://schemas.microsoft.com/office/powerpoint/2010/main" val="1542732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0731B129-8E8F-4BD0-8D45-A03618A6D29E}"/>
              </a:ext>
            </a:extLst>
          </p:cNvPr>
          <p:cNvSpPr>
            <a:spLocks noGrp="1"/>
          </p:cNvSpPr>
          <p:nvPr>
            <p:ph type="subTitle" idx="1"/>
          </p:nvPr>
        </p:nvSpPr>
        <p:spPr>
          <a:xfrm>
            <a:off x="1132193" y="501918"/>
            <a:ext cx="9422225" cy="633617"/>
          </a:xfrm>
        </p:spPr>
        <p:txBody>
          <a:bodyPr>
            <a:normAutofit/>
          </a:bodyPr>
          <a:lstStyle/>
          <a:p>
            <a:r>
              <a:rPr lang="ja-JP" altLang="ja-JP" sz="32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発光ダイオードによる解読回路</a:t>
            </a:r>
            <a:r>
              <a:rPr lang="ja-JP" altLang="en-US" sz="32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の作成</a:t>
            </a:r>
            <a:endParaRPr kumimoji="1" lang="ja-JP" altLang="en-US" sz="3200" dirty="0"/>
          </a:p>
        </p:txBody>
      </p:sp>
      <p:pic>
        <p:nvPicPr>
          <p:cNvPr id="6" name="図 5" descr="ベッド, ボックス, 部屋 が含まれている画像&#10;&#10;自動的に生成された説明">
            <a:extLst>
              <a:ext uri="{FF2B5EF4-FFF2-40B4-BE49-F238E27FC236}">
                <a16:creationId xmlns:a16="http://schemas.microsoft.com/office/drawing/2014/main" id="{83977CE2-6911-474A-87BA-E62F543127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5853" y="1424066"/>
            <a:ext cx="8801096" cy="4932016"/>
          </a:xfrm>
          <a:prstGeom prst="rect">
            <a:avLst/>
          </a:prstGeom>
        </p:spPr>
      </p:pic>
    </p:spTree>
    <p:extLst>
      <p:ext uri="{BB962C8B-B14F-4D97-AF65-F5344CB8AC3E}">
        <p14:creationId xmlns:p14="http://schemas.microsoft.com/office/powerpoint/2010/main" val="2022394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520281E1-79A4-4490-9174-2B0D775B14AF}"/>
              </a:ext>
            </a:extLst>
          </p:cNvPr>
          <p:cNvSpPr>
            <a:spLocks noGrp="1"/>
          </p:cNvSpPr>
          <p:nvPr>
            <p:ph type="subTitle" idx="1"/>
          </p:nvPr>
        </p:nvSpPr>
        <p:spPr>
          <a:xfrm>
            <a:off x="1266800" y="545782"/>
            <a:ext cx="9440035" cy="844798"/>
          </a:xfrm>
        </p:spPr>
        <p:txBody>
          <a:bodyPr>
            <a:normAutofit/>
          </a:bodyPr>
          <a:lstStyle/>
          <a:p>
            <a:r>
              <a:rPr lang="en-US" altLang="ja-JP" sz="3600" dirty="0">
                <a:solidFill>
                  <a:schemeClr val="bg1"/>
                </a:solidFill>
                <a:effectLst/>
                <a:latin typeface="游ゴシック Light" panose="020B0300000000000000" pitchFamily="50" charset="-128"/>
                <a:ea typeface="メイリオ" panose="020B0604030504040204" pitchFamily="50" charset="-128"/>
                <a:cs typeface="Times New Roman" panose="02020603050405020304" pitchFamily="18" charset="0"/>
              </a:rPr>
              <a:t>2.2  </a:t>
            </a:r>
            <a:r>
              <a:rPr lang="ja-JP" altLang="ja-JP" sz="3600" dirty="0">
                <a:solidFill>
                  <a:schemeClr val="bg1"/>
                </a:solidFill>
                <a:effectLst/>
                <a:latin typeface="游ゴシック Light" panose="020B0300000000000000" pitchFamily="50" charset="-128"/>
                <a:ea typeface="メイリオ" panose="020B0604030504040204" pitchFamily="50" charset="-128"/>
                <a:cs typeface="Times New Roman" panose="02020603050405020304" pitchFamily="18" charset="0"/>
              </a:rPr>
              <a:t>ダイオード</a:t>
            </a:r>
            <a:r>
              <a:rPr lang="ja-JP" altLang="en-US" sz="3600" dirty="0">
                <a:solidFill>
                  <a:schemeClr val="bg1"/>
                </a:solidFill>
                <a:effectLst/>
                <a:latin typeface="游ゴシック Light" panose="020B0300000000000000" pitchFamily="50" charset="-128"/>
                <a:ea typeface="メイリオ" panose="020B0604030504040204" pitchFamily="50" charset="-128"/>
                <a:cs typeface="Times New Roman" panose="02020603050405020304" pitchFamily="18" charset="0"/>
              </a:rPr>
              <a:t>でスイッチができる原理</a:t>
            </a:r>
            <a:endParaRPr kumimoji="1" lang="ja-JP" altLang="en-US" sz="3600" dirty="0"/>
          </a:p>
        </p:txBody>
      </p:sp>
      <p:pic>
        <p:nvPicPr>
          <p:cNvPr id="4" name="図 3">
            <a:extLst>
              <a:ext uri="{FF2B5EF4-FFF2-40B4-BE49-F238E27FC236}">
                <a16:creationId xmlns:a16="http://schemas.microsoft.com/office/drawing/2014/main" id="{4ACCCEC1-422D-4C43-944D-17DD49E88BF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44380" y="1916035"/>
            <a:ext cx="9871637" cy="3703913"/>
          </a:xfrm>
          <a:prstGeom prst="rect">
            <a:avLst/>
          </a:prstGeom>
          <a:noFill/>
        </p:spPr>
      </p:pic>
      <p:sp>
        <p:nvSpPr>
          <p:cNvPr id="5" name="テキスト ボックス 4">
            <a:extLst>
              <a:ext uri="{FF2B5EF4-FFF2-40B4-BE49-F238E27FC236}">
                <a16:creationId xmlns:a16="http://schemas.microsoft.com/office/drawing/2014/main" id="{A31DC5AE-F5BF-4758-9B1A-4BCE218D5E0A}"/>
              </a:ext>
            </a:extLst>
          </p:cNvPr>
          <p:cNvSpPr txBox="1"/>
          <p:nvPr/>
        </p:nvSpPr>
        <p:spPr>
          <a:xfrm>
            <a:off x="5131557" y="2126523"/>
            <a:ext cx="3016155" cy="461665"/>
          </a:xfrm>
          <a:prstGeom prst="rect">
            <a:avLst/>
          </a:prstGeom>
          <a:noFill/>
        </p:spPr>
        <p:txBody>
          <a:bodyPr wrap="square" rtlCol="0">
            <a:spAutoFit/>
          </a:bodyPr>
          <a:lstStyle/>
          <a:p>
            <a:r>
              <a:rPr kumimoji="1" lang="ja-JP" altLang="en-US" sz="2400" dirty="0">
                <a:solidFill>
                  <a:schemeClr val="bg1"/>
                </a:solidFill>
                <a:latin typeface="メイリオ" panose="020B0604030504040204" pitchFamily="50" charset="-128"/>
                <a:ea typeface="メイリオ" panose="020B0604030504040204" pitchFamily="50" charset="-128"/>
              </a:rPr>
              <a:t>スイッチ回路</a:t>
            </a:r>
          </a:p>
        </p:txBody>
      </p:sp>
      <p:sp>
        <p:nvSpPr>
          <p:cNvPr id="6" name="矢印: 右 5">
            <a:extLst>
              <a:ext uri="{FF2B5EF4-FFF2-40B4-BE49-F238E27FC236}">
                <a16:creationId xmlns:a16="http://schemas.microsoft.com/office/drawing/2014/main" id="{8ED61DCB-B5B3-47A5-B979-58398ECDE560}"/>
              </a:ext>
            </a:extLst>
          </p:cNvPr>
          <p:cNvSpPr/>
          <p:nvPr/>
        </p:nvSpPr>
        <p:spPr>
          <a:xfrm>
            <a:off x="7765576" y="3811560"/>
            <a:ext cx="1801504" cy="461665"/>
          </a:xfrm>
          <a:prstGeom prst="rightArrow">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右 6">
            <a:extLst>
              <a:ext uri="{FF2B5EF4-FFF2-40B4-BE49-F238E27FC236}">
                <a16:creationId xmlns:a16="http://schemas.microsoft.com/office/drawing/2014/main" id="{BF2A33CC-AAD4-47AD-9535-2BA9115647E5}"/>
              </a:ext>
            </a:extLst>
          </p:cNvPr>
          <p:cNvSpPr/>
          <p:nvPr/>
        </p:nvSpPr>
        <p:spPr>
          <a:xfrm>
            <a:off x="7765576" y="2908574"/>
            <a:ext cx="1801504" cy="461665"/>
          </a:xfrm>
          <a:prstGeom prst="rightArrow">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右 7">
            <a:extLst>
              <a:ext uri="{FF2B5EF4-FFF2-40B4-BE49-F238E27FC236}">
                <a16:creationId xmlns:a16="http://schemas.microsoft.com/office/drawing/2014/main" id="{8959E628-06C1-4414-A918-62629CD2AADD}"/>
              </a:ext>
            </a:extLst>
          </p:cNvPr>
          <p:cNvSpPr/>
          <p:nvPr/>
        </p:nvSpPr>
        <p:spPr>
          <a:xfrm rot="5400000">
            <a:off x="7170926" y="3407223"/>
            <a:ext cx="1801504" cy="461665"/>
          </a:xfrm>
          <a:prstGeom prst="rightArrow">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1342089A-B6A2-4972-8798-20CF1FDFEFB7}"/>
              </a:ext>
            </a:extLst>
          </p:cNvPr>
          <p:cNvSpPr/>
          <p:nvPr/>
        </p:nvSpPr>
        <p:spPr>
          <a:xfrm rot="5400000">
            <a:off x="8416366" y="3407224"/>
            <a:ext cx="1801504" cy="461665"/>
          </a:xfrm>
          <a:prstGeom prst="rightArrow">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字幕 2">
            <a:extLst>
              <a:ext uri="{FF2B5EF4-FFF2-40B4-BE49-F238E27FC236}">
                <a16:creationId xmlns:a16="http://schemas.microsoft.com/office/drawing/2014/main" id="{90959D83-55A9-4653-8758-C9D5DC6CBF35}"/>
              </a:ext>
            </a:extLst>
          </p:cNvPr>
          <p:cNvSpPr txBox="1">
            <a:spLocks/>
          </p:cNvSpPr>
          <p:nvPr/>
        </p:nvSpPr>
        <p:spPr>
          <a:xfrm>
            <a:off x="951370" y="5889819"/>
            <a:ext cx="10708101" cy="844798"/>
          </a:xfrm>
          <a:prstGeom prst="rect">
            <a:avLst/>
          </a:prstGeom>
          <a:effectLst>
            <a:outerShdw blurRad="25400" dir="17880000">
              <a:srgbClr val="000000">
                <a:alpha val="46000"/>
              </a:srgbClr>
            </a:outerShdw>
          </a:effectLst>
        </p:spPr>
        <p:txBody>
          <a:bodyPr vert="horz" lIns="91440" tIns="45720" rIns="91440" bIns="45720" rtlCol="0" anchor="t">
            <a:normAutofit fontScale="70000" lnSpcReduction="20000"/>
          </a:bodyPr>
          <a:lstStyle>
            <a:lvl1pPr marL="0" indent="0" algn="ctr" defTabSz="342900" rtl="0" eaLnBrk="1" latinLnBrk="0" hangingPunct="1">
              <a:lnSpc>
                <a:spcPct val="110000"/>
              </a:lnSpc>
              <a:spcBef>
                <a:spcPct val="20000"/>
              </a:spcBef>
              <a:spcAft>
                <a:spcPts val="450"/>
              </a:spcAft>
              <a:buClr>
                <a:schemeClr val="tx2"/>
              </a:buClr>
              <a:buSzPct val="70000"/>
              <a:buFont typeface="Wingdings 2" charset="2"/>
              <a:buNone/>
              <a:defRPr sz="1575"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342900" indent="0" algn="ctr" defTabSz="342900" rtl="0" eaLnBrk="1" latinLnBrk="0" hangingPunct="1">
              <a:spcBef>
                <a:spcPct val="20000"/>
              </a:spcBef>
              <a:spcAft>
                <a:spcPts val="450"/>
              </a:spcAft>
              <a:buClr>
                <a:schemeClr val="tx2"/>
              </a:buClr>
              <a:buSzPct val="70000"/>
              <a:buFont typeface="Wingdings 2" charset="2"/>
              <a:buNone/>
              <a:defRPr sz="1425"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685800" indent="0" algn="ctr" defTabSz="342900" rtl="0" eaLnBrk="1" latinLnBrk="0" hangingPunct="1">
              <a:spcBef>
                <a:spcPct val="20000"/>
              </a:spcBef>
              <a:spcAft>
                <a:spcPts val="450"/>
              </a:spcAft>
              <a:buClr>
                <a:schemeClr val="tx2"/>
              </a:buClr>
              <a:buSzPct val="70000"/>
              <a:buFont typeface="Wingdings 2" charset="2"/>
              <a:buNone/>
              <a:defRPr sz="1275"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028700" indent="0" algn="ctr" defTabSz="342900" rtl="0" eaLnBrk="1" latinLnBrk="0" hangingPunct="1">
              <a:spcBef>
                <a:spcPct val="20000"/>
              </a:spcBef>
              <a:spcAft>
                <a:spcPts val="450"/>
              </a:spcAft>
              <a:buClr>
                <a:schemeClr val="tx2"/>
              </a:buClr>
              <a:buSzPct val="70000"/>
              <a:buFont typeface="Wingdings 2" charset="2"/>
              <a:buNone/>
              <a:defRPr sz="1125"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371600" indent="0" algn="ctr" defTabSz="342900" rtl="0" eaLnBrk="1" latinLnBrk="0" hangingPunct="1">
              <a:spcBef>
                <a:spcPct val="20000"/>
              </a:spcBef>
              <a:spcAft>
                <a:spcPts val="450"/>
              </a:spcAft>
              <a:buClr>
                <a:schemeClr val="tx2"/>
              </a:buClr>
              <a:buSzPct val="70000"/>
              <a:buFont typeface="Wingdings 2" charset="2"/>
              <a:buNone/>
              <a:defRPr sz="1125"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1714500" indent="0" algn="ctr" defTabSz="342900" rtl="0" eaLnBrk="1" latinLnBrk="0" hangingPunct="1">
              <a:spcBef>
                <a:spcPct val="20000"/>
              </a:spcBef>
              <a:spcAft>
                <a:spcPts val="450"/>
              </a:spcAft>
              <a:buClr>
                <a:schemeClr val="tx2"/>
              </a:buClr>
              <a:buSzPct val="70000"/>
              <a:buFont typeface="Wingdings 2" charset="2"/>
              <a:buNone/>
              <a:defRPr sz="105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057400" indent="0" algn="ctr" defTabSz="342900" rtl="0" eaLnBrk="1" latinLnBrk="0" hangingPunct="1">
              <a:spcBef>
                <a:spcPct val="20000"/>
              </a:spcBef>
              <a:spcAft>
                <a:spcPts val="450"/>
              </a:spcAft>
              <a:buClr>
                <a:schemeClr val="tx2"/>
              </a:buClr>
              <a:buSzPct val="70000"/>
              <a:buFont typeface="Wingdings 2" charset="2"/>
              <a:buNone/>
              <a:defRPr sz="105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2400300" indent="0" algn="ctr" defTabSz="342900" rtl="0" eaLnBrk="1" latinLnBrk="0" hangingPunct="1">
              <a:spcBef>
                <a:spcPct val="20000"/>
              </a:spcBef>
              <a:spcAft>
                <a:spcPts val="450"/>
              </a:spcAft>
              <a:buClr>
                <a:schemeClr val="tx2"/>
              </a:buClr>
              <a:buSzPct val="70000"/>
              <a:buFont typeface="Wingdings 2" charset="2"/>
              <a:buNone/>
              <a:defRPr sz="105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2743200" indent="0" algn="ctr" defTabSz="342900" rtl="0" eaLnBrk="1" latinLnBrk="0" hangingPunct="1">
              <a:spcBef>
                <a:spcPct val="20000"/>
              </a:spcBef>
              <a:spcAft>
                <a:spcPts val="450"/>
              </a:spcAft>
              <a:buClr>
                <a:schemeClr val="tx2"/>
              </a:buClr>
              <a:buSzPct val="70000"/>
              <a:buFont typeface="Wingdings 2" charset="2"/>
              <a:buNone/>
              <a:defRPr sz="105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r>
              <a:rPr kumimoji="0" lang="ja-JP" altLang="en-US" sz="3600" dirty="0">
                <a:solidFill>
                  <a:schemeClr val="bg1"/>
                </a:solidFill>
                <a:effectLst/>
                <a:latin typeface="游ゴシック Light" panose="020B0300000000000000" pitchFamily="50" charset="-128"/>
                <a:ea typeface="メイリオ" panose="020B0604030504040204" pitchFamily="50" charset="-128"/>
                <a:cs typeface="Times New Roman" panose="02020603050405020304" pitchFamily="18" charset="0"/>
              </a:rPr>
              <a:t>図</a:t>
            </a:r>
            <a:r>
              <a:rPr kumimoji="0" lang="en-US" altLang="ja-JP" sz="36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12 </a:t>
            </a:r>
            <a:r>
              <a:rPr kumimoji="0" lang="ja-JP" altLang="ja-JP" sz="3600" dirty="0">
                <a:solidFill>
                  <a:schemeClr val="bg1"/>
                </a:solidFill>
                <a:effectLst/>
                <a:latin typeface="游ゴシック Light" panose="020B0300000000000000" pitchFamily="50" charset="-128"/>
                <a:ea typeface="メイリオ" panose="020B0604030504040204" pitchFamily="50" charset="-128"/>
                <a:cs typeface="Times New Roman" panose="02020603050405020304" pitchFamily="18" charset="0"/>
              </a:rPr>
              <a:t>ダイオード</a:t>
            </a:r>
            <a:r>
              <a:rPr kumimoji="0" lang="ja-JP" altLang="en-US" sz="3600" dirty="0">
                <a:solidFill>
                  <a:schemeClr val="bg1"/>
                </a:solidFill>
                <a:effectLst/>
                <a:latin typeface="游ゴシック Light" panose="020B0300000000000000" pitchFamily="50" charset="-128"/>
                <a:ea typeface="メイリオ" panose="020B0604030504040204" pitchFamily="50" charset="-128"/>
                <a:cs typeface="Times New Roman" panose="02020603050405020304" pitchFamily="18" charset="0"/>
              </a:rPr>
              <a:t>は抵抗を変えることができるのでスイッチができる実験</a:t>
            </a:r>
            <a:endParaRPr kumimoji="1" lang="ja-JP" altLang="en-US" sz="3600" dirty="0"/>
          </a:p>
        </p:txBody>
      </p:sp>
    </p:spTree>
    <p:extLst>
      <p:ext uri="{BB962C8B-B14F-4D97-AF65-F5344CB8AC3E}">
        <p14:creationId xmlns:p14="http://schemas.microsoft.com/office/powerpoint/2010/main" val="214117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6167A257-0DCC-4F84-BE8E-6C7F8863E279}"/>
              </a:ext>
            </a:extLst>
          </p:cNvPr>
          <p:cNvSpPr>
            <a:spLocks noGrp="1"/>
          </p:cNvSpPr>
          <p:nvPr>
            <p:ph type="subTitle" idx="1"/>
          </p:nvPr>
        </p:nvSpPr>
        <p:spPr>
          <a:xfrm>
            <a:off x="1395173" y="687084"/>
            <a:ext cx="9209137" cy="677693"/>
          </a:xfrm>
        </p:spPr>
        <p:txBody>
          <a:bodyPr>
            <a:normAutofit/>
          </a:bodyPr>
          <a:lstStyle/>
          <a:p>
            <a:r>
              <a:rPr lang="ja-JP" altLang="ja-JP" sz="3200" dirty="0">
                <a:solidFill>
                  <a:schemeClr val="bg1"/>
                </a:solidFill>
                <a:effectLst/>
                <a:latin typeface="游ゴシック Light" panose="020B0300000000000000" pitchFamily="50" charset="-128"/>
                <a:ea typeface="メイリオ" panose="020B0604030504040204" pitchFamily="50" charset="-128"/>
                <a:cs typeface="Times New Roman" panose="02020603050405020304" pitchFamily="18" charset="0"/>
              </a:rPr>
              <a:t>ダイオード</a:t>
            </a:r>
            <a:r>
              <a:rPr lang="ja-JP" altLang="en-US" sz="3200" dirty="0">
                <a:solidFill>
                  <a:schemeClr val="bg1"/>
                </a:solidFill>
                <a:effectLst/>
                <a:latin typeface="游ゴシック Light" panose="020B0300000000000000" pitchFamily="50" charset="-128"/>
                <a:ea typeface="メイリオ" panose="020B0604030504040204" pitchFamily="50" charset="-128"/>
                <a:cs typeface="Times New Roman" panose="02020603050405020304" pitchFamily="18" charset="0"/>
              </a:rPr>
              <a:t>によって作るスイッチの回路の作成</a:t>
            </a:r>
            <a:endParaRPr kumimoji="1" lang="ja-JP" altLang="en-US" dirty="0"/>
          </a:p>
        </p:txBody>
      </p:sp>
      <p:pic>
        <p:nvPicPr>
          <p:cNvPr id="7" name="図 6" descr="スピーカー, コンピュータ, スポーツゲーム が含まれている画像&#10;&#10;自動的に生成された説明">
            <a:extLst>
              <a:ext uri="{FF2B5EF4-FFF2-40B4-BE49-F238E27FC236}">
                <a16:creationId xmlns:a16="http://schemas.microsoft.com/office/drawing/2014/main" id="{4AA21D1E-BF67-4BF5-904C-A2F2916EA9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3134" y="1753738"/>
            <a:ext cx="7172325" cy="4647062"/>
          </a:xfrm>
          <a:prstGeom prst="rect">
            <a:avLst/>
          </a:prstGeom>
        </p:spPr>
      </p:pic>
      <p:pic>
        <p:nvPicPr>
          <p:cNvPr id="9" name="図 8" descr="ダイアグラム, 概略図&#10;&#10;自動的に生成された説明">
            <a:extLst>
              <a:ext uri="{FF2B5EF4-FFF2-40B4-BE49-F238E27FC236}">
                <a16:creationId xmlns:a16="http://schemas.microsoft.com/office/drawing/2014/main" id="{6BA81022-772E-4AC1-A378-706541F483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243" y="2047165"/>
            <a:ext cx="3461852" cy="2333766"/>
          </a:xfrm>
          <a:prstGeom prst="rect">
            <a:avLst/>
          </a:prstGeom>
        </p:spPr>
      </p:pic>
    </p:spTree>
    <p:extLst>
      <p:ext uri="{BB962C8B-B14F-4D97-AF65-F5344CB8AC3E}">
        <p14:creationId xmlns:p14="http://schemas.microsoft.com/office/powerpoint/2010/main" val="1833708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E8A8162-AB68-4AD9-8607-29FE3AFBE789}"/>
              </a:ext>
            </a:extLst>
          </p:cNvPr>
          <p:cNvSpPr txBox="1"/>
          <p:nvPr/>
        </p:nvSpPr>
        <p:spPr>
          <a:xfrm>
            <a:off x="1240310" y="543073"/>
            <a:ext cx="8820046" cy="584775"/>
          </a:xfrm>
          <a:prstGeom prst="rect">
            <a:avLst/>
          </a:prstGeom>
          <a:noFill/>
        </p:spPr>
        <p:txBody>
          <a:bodyPr wrap="square">
            <a:spAutoFit/>
          </a:bodyPr>
          <a:lstStyle/>
          <a:p>
            <a:r>
              <a:rPr lang="ja-JP" altLang="en-US" sz="32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ダイオードで</a:t>
            </a:r>
            <a:r>
              <a:rPr lang="en-US" altLang="ja-JP" sz="32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LED</a:t>
            </a:r>
            <a:r>
              <a:rPr lang="ja-JP" altLang="en-US" sz="32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をつけたり消したりする原理</a:t>
            </a:r>
            <a:r>
              <a:rPr lang="en-US" altLang="ja-JP" sz="32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32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altLang="en-US" sz="3200" dirty="0">
              <a:solidFill>
                <a:schemeClr val="bg1"/>
              </a:solidFill>
              <a:latin typeface="メイリオ" panose="020B0604030504040204" pitchFamily="50" charset="-128"/>
              <a:ea typeface="メイリオ" panose="020B0604030504040204" pitchFamily="50" charset="-128"/>
            </a:endParaRPr>
          </a:p>
        </p:txBody>
      </p:sp>
      <p:pic>
        <p:nvPicPr>
          <p:cNvPr id="6" name="図 5" descr="テキスト, 地図 が含まれている画像&#10;&#10;自動的に生成された説明">
            <a:extLst>
              <a:ext uri="{FF2B5EF4-FFF2-40B4-BE49-F238E27FC236}">
                <a16:creationId xmlns:a16="http://schemas.microsoft.com/office/drawing/2014/main" id="{E8101A0A-5079-4973-A3FA-0F184107F654}"/>
              </a:ext>
            </a:extLst>
          </p:cNvPr>
          <p:cNvPicPr/>
          <p:nvPr/>
        </p:nvPicPr>
        <p:blipFill>
          <a:blip r:embed="rId2">
            <a:extLst>
              <a:ext uri="{28A0092B-C50C-407E-A947-70E740481C1C}">
                <a14:useLocalDpi xmlns:a14="http://schemas.microsoft.com/office/drawing/2010/main" val="0"/>
              </a:ext>
            </a:extLst>
          </a:blip>
          <a:stretch>
            <a:fillRect/>
          </a:stretch>
        </p:blipFill>
        <p:spPr>
          <a:xfrm>
            <a:off x="4778786" y="1513865"/>
            <a:ext cx="5936776" cy="2914318"/>
          </a:xfrm>
          <a:prstGeom prst="rect">
            <a:avLst/>
          </a:prstGeom>
        </p:spPr>
      </p:pic>
      <p:sp>
        <p:nvSpPr>
          <p:cNvPr id="8" name="テキスト ボックス 7">
            <a:extLst>
              <a:ext uri="{FF2B5EF4-FFF2-40B4-BE49-F238E27FC236}">
                <a16:creationId xmlns:a16="http://schemas.microsoft.com/office/drawing/2014/main" id="{F7D7A3AF-2018-4CEA-AB72-1C6E1282D5C6}"/>
              </a:ext>
            </a:extLst>
          </p:cNvPr>
          <p:cNvSpPr txBox="1"/>
          <p:nvPr/>
        </p:nvSpPr>
        <p:spPr>
          <a:xfrm>
            <a:off x="4235104" y="4447438"/>
            <a:ext cx="7544982" cy="400110"/>
          </a:xfrm>
          <a:prstGeom prst="rect">
            <a:avLst/>
          </a:prstGeom>
          <a:noFill/>
        </p:spPr>
        <p:txBody>
          <a:bodyPr wrap="square">
            <a:spAutoFit/>
          </a:bodyPr>
          <a:lstStyle/>
          <a:p>
            <a:pPr indent="133350" algn="just"/>
            <a:r>
              <a:rPr lang="en-US"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000" kern="100" spc="-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ダイオード</a:t>
            </a:r>
            <a:r>
              <a:rPr lang="ja-JP"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a:t>
            </a:r>
            <a:r>
              <a:rPr lang="en-US"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V</a:t>
            </a:r>
            <a:r>
              <a:rPr lang="ja-JP" altLang="ja-JP" sz="2000" kern="100" baseline="-250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D</a:t>
            </a:r>
            <a:r>
              <a:rPr lang="en-US"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-I</a:t>
            </a:r>
            <a:r>
              <a:rPr lang="ja-JP" altLang="ja-JP" sz="2000" kern="100" baseline="-250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D)</a:t>
            </a:r>
            <a:r>
              <a:rPr lang="ja-JP"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特性 </a:t>
            </a:r>
            <a:r>
              <a:rPr lang="en-US"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Si</a:t>
            </a:r>
            <a:r>
              <a:rPr lang="ja-JP" altLang="ja-JP" sz="2000" kern="100" spc="-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ダイオード</a:t>
            </a:r>
            <a:r>
              <a:rPr lang="ja-JP"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と</a:t>
            </a:r>
            <a:r>
              <a:rPr lang="en-US"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LED</a:t>
            </a:r>
            <a:r>
              <a:rPr lang="ja-JP"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a:t>
            </a:r>
            <a:r>
              <a:rPr lang="en-US"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V</a:t>
            </a:r>
            <a:r>
              <a:rPr lang="ja-JP" altLang="ja-JP" sz="2000" kern="100" baseline="-250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D</a:t>
            </a:r>
            <a:r>
              <a:rPr lang="en-US"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-I</a:t>
            </a:r>
            <a:r>
              <a:rPr lang="ja-JP" altLang="ja-JP" sz="2000" kern="100" baseline="-250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D</a:t>
            </a:r>
            <a:r>
              <a:rPr lang="ja-JP"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特性</a:t>
            </a:r>
            <a:endPar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9B049471-E010-4096-9DFA-C1721401A908}"/>
              </a:ext>
            </a:extLst>
          </p:cNvPr>
          <p:cNvSpPr txBox="1"/>
          <p:nvPr/>
        </p:nvSpPr>
        <p:spPr>
          <a:xfrm>
            <a:off x="674800" y="5176947"/>
            <a:ext cx="10572751" cy="1631216"/>
          </a:xfrm>
          <a:prstGeom prst="rect">
            <a:avLst/>
          </a:prstGeom>
          <a:noFill/>
        </p:spPr>
        <p:txBody>
          <a:bodyPr wrap="square">
            <a:spAutoFit/>
          </a:bodyPr>
          <a:lstStyle/>
          <a:p>
            <a:pPr algn="just"/>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ダイオードは増幅しませんが、制御する機能があるので能動素子に分類されています。</a:t>
            </a:r>
            <a:endParaRPr lang="en-US" altLang="ja-JP"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ja-JP"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ダイオード</a:t>
            </a:r>
            <a:r>
              <a:rPr lang="ja-JP"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の電流I</a:t>
            </a:r>
            <a:r>
              <a:rPr lang="ja-JP" altLang="ja-JP" sz="2000" kern="100" baseline="-250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D</a:t>
            </a:r>
            <a:r>
              <a:rPr lang="ja-JP"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は0.1V以上の順方向電圧においては指数関数で近似できます。I</a:t>
            </a:r>
            <a:r>
              <a:rPr lang="ja-JP" altLang="ja-JP" sz="2000" kern="100" baseline="-250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D</a:t>
            </a:r>
            <a:r>
              <a:rPr lang="ja-JP"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をV</a:t>
            </a:r>
            <a:r>
              <a:rPr lang="ja-JP" altLang="ja-JP" sz="2000" kern="100" baseline="-250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D</a:t>
            </a:r>
            <a:r>
              <a:rPr lang="ja-JP"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で微分したものの逆数を動抵抗とすると動抵抗は動作点の電流に反比例します。そこ</a:t>
            </a:r>
            <a:r>
              <a:rPr lang="ja-JP" altLang="ja-JP"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で、交流小信号に対</a:t>
            </a:r>
            <a:r>
              <a:rPr lang="ja-JP" altLang="en-US"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して</a:t>
            </a:r>
            <a:r>
              <a:rPr lang="ja-JP" altLang="ja-JP"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直流</a:t>
            </a:r>
            <a:r>
              <a:rPr lang="ja-JP"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で動抵抗を制御</a:t>
            </a:r>
            <a:r>
              <a:rPr lang="ja-JP" altLang="en-US"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すると</a:t>
            </a:r>
            <a:r>
              <a:rPr lang="ja-JP"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自動可変抵抗器ができます。</a:t>
            </a:r>
            <a:endParaRPr lang="en-US"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36A1DF18-95B8-437F-A3B2-50A7CF8991CE}"/>
              </a:ext>
            </a:extLst>
          </p:cNvPr>
          <p:cNvSpPr txBox="1"/>
          <p:nvPr/>
        </p:nvSpPr>
        <p:spPr>
          <a:xfrm>
            <a:off x="433136" y="4156922"/>
            <a:ext cx="3486001" cy="677108"/>
          </a:xfrm>
          <a:prstGeom prst="rect">
            <a:avLst/>
          </a:prstGeom>
          <a:noFill/>
        </p:spPr>
        <p:txBody>
          <a:bodyPr wrap="square" rtlCol="0">
            <a:spAutoFit/>
          </a:bodyPr>
          <a:lstStyle/>
          <a:p>
            <a:pPr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指数関数</a:t>
            </a:r>
            <a:r>
              <a:rPr lang="ja-JP" altLang="ja-JP" sz="2000" b="1" kern="100" dirty="0">
                <a:solidFill>
                  <a:srgbClr val="000000"/>
                </a:solidFill>
                <a:effectLst/>
                <a:latin typeface="游明朝" panose="02020400000000000000" pitchFamily="18" charset="-128"/>
                <a:ea typeface="Times New Roman" panose="02020603050405020304" pitchFamily="18" charset="0"/>
                <a:cs typeface="Times New Roman" panose="02020603050405020304" pitchFamily="18" charset="0"/>
              </a:rPr>
              <a:t>I=I</a:t>
            </a:r>
            <a:r>
              <a:rPr lang="ja-JP" altLang="ja-JP" sz="2000" b="1" kern="100" baseline="-25000" dirty="0">
                <a:solidFill>
                  <a:srgbClr val="000000"/>
                </a:solidFill>
                <a:effectLst/>
                <a:latin typeface="游明朝" panose="02020400000000000000" pitchFamily="18" charset="-128"/>
                <a:ea typeface="Times New Roman" panose="02020603050405020304" pitchFamily="18" charset="0"/>
                <a:cs typeface="Times New Roman" panose="02020603050405020304" pitchFamily="18" charset="0"/>
              </a:rPr>
              <a:t>0</a:t>
            </a:r>
            <a:r>
              <a:rPr lang="ja-JP" altLang="ja-JP" sz="2000" b="1" kern="100" dirty="0">
                <a:solidFill>
                  <a:srgbClr val="000000"/>
                </a:solidFill>
                <a:effectLst/>
                <a:latin typeface="游明朝" panose="02020400000000000000" pitchFamily="18" charset="-128"/>
                <a:ea typeface="Times New Roman" panose="02020603050405020304" pitchFamily="18" charset="0"/>
                <a:cs typeface="Times New Roman" panose="02020603050405020304" pitchFamily="18" charset="0"/>
              </a:rPr>
              <a:t>{exp(qV</a:t>
            </a:r>
            <a:r>
              <a:rPr lang="ja-JP" altLang="ja-JP" sz="2000" b="1" kern="100" baseline="-25000" dirty="0">
                <a:solidFill>
                  <a:srgbClr val="000000"/>
                </a:solidFill>
                <a:effectLst/>
                <a:latin typeface="游明朝" panose="02020400000000000000" pitchFamily="18" charset="-128"/>
                <a:ea typeface="Times New Roman" panose="02020603050405020304" pitchFamily="18" charset="0"/>
                <a:cs typeface="Times New Roman" panose="02020603050405020304" pitchFamily="18" charset="0"/>
              </a:rPr>
              <a:t>D</a:t>
            </a:r>
            <a:r>
              <a:rPr lang="ja-JP" altLang="ja-JP" sz="2000" b="1" kern="100" dirty="0">
                <a:solidFill>
                  <a:srgbClr val="000000"/>
                </a:solidFill>
                <a:effectLst/>
                <a:latin typeface="游明朝" panose="02020400000000000000" pitchFamily="18" charset="-128"/>
                <a:ea typeface="Times New Roman" panose="02020603050405020304" pitchFamily="18" charset="0"/>
                <a:cs typeface="Times New Roman" panose="02020603050405020304" pitchFamily="18" charset="0"/>
              </a:rPr>
              <a:t>/kT)-1}</a:t>
            </a:r>
            <a:endParaRPr kumimoji="1" lang="ja-JP" altLang="en-US" sz="2000" dirty="0">
              <a:latin typeface="メイリオ" panose="020B0604030504040204" pitchFamily="50" charset="-128"/>
              <a:ea typeface="メイリオ" panose="020B0604030504040204" pitchFamily="50" charset="-128"/>
            </a:endParaRPr>
          </a:p>
        </p:txBody>
      </p:sp>
      <p:pic>
        <p:nvPicPr>
          <p:cNvPr id="13" name="図 12" descr="図形&#10;&#10;自動的に生成された説明">
            <a:extLst>
              <a:ext uri="{FF2B5EF4-FFF2-40B4-BE49-F238E27FC236}">
                <a16:creationId xmlns:a16="http://schemas.microsoft.com/office/drawing/2014/main" id="{86FE9A57-76E2-4589-BAFC-F98CF21CA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2140" y="1681053"/>
            <a:ext cx="2225458" cy="2358168"/>
          </a:xfrm>
          <a:prstGeom prst="rect">
            <a:avLst/>
          </a:prstGeom>
        </p:spPr>
      </p:pic>
    </p:spTree>
    <p:extLst>
      <p:ext uri="{BB962C8B-B14F-4D97-AF65-F5344CB8AC3E}">
        <p14:creationId xmlns:p14="http://schemas.microsoft.com/office/powerpoint/2010/main" val="3594385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B6E64A-D2B2-4341-8CD0-A2AF7332F91A}"/>
              </a:ext>
            </a:extLst>
          </p:cNvPr>
          <p:cNvSpPr>
            <a:spLocks noChangeArrowheads="1"/>
          </p:cNvSpPr>
          <p:nvPr/>
        </p:nvSpPr>
        <p:spPr bwMode="auto">
          <a:xfrm>
            <a:off x="6533417" y="1794869"/>
            <a:ext cx="524827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ja-JP"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図1</a:t>
            </a:r>
            <a:r>
              <a:rPr lang="ja-JP" altLang="en-US"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３</a:t>
            </a:r>
            <a:r>
              <a:rPr lang="ja-JP"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に示すようにスイッチ</a:t>
            </a:r>
            <a:r>
              <a:rPr lang="ja-JP" altLang="en-US"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で</a:t>
            </a:r>
            <a:r>
              <a:rPr lang="ja-JP"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論理回路を構成できます。</a:t>
            </a:r>
            <a:endParaRPr lang="en-US"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ja-JP"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制</a:t>
            </a:r>
            <a:r>
              <a:rPr lang="ja-JP"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御作用には入力する指令と制御されるという異なる２つの異なる要素があります。</a:t>
            </a:r>
            <a:r>
              <a:rPr lang="ja-JP" altLang="en-US"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lang="en-US"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ja-JP"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制御装置内では入力から出力へ一方向通行で反応が伝わることが必要です。</a:t>
            </a:r>
            <a:endPar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 name="Rectangle 6">
            <a:extLst>
              <a:ext uri="{FF2B5EF4-FFF2-40B4-BE49-F238E27FC236}">
                <a16:creationId xmlns:a16="http://schemas.microsoft.com/office/drawing/2014/main" id="{4A182938-B448-4A71-AF00-032A85E682EA}"/>
              </a:ext>
            </a:extLst>
          </p:cNvPr>
          <p:cNvSpPr>
            <a:spLocks noChangeArrowheads="1"/>
          </p:cNvSpPr>
          <p:nvPr/>
        </p:nvSpPr>
        <p:spPr bwMode="auto">
          <a:xfrm>
            <a:off x="919480" y="3918527"/>
            <a:ext cx="38988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図1</a:t>
            </a:r>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３</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スイッチによる論理回路</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D8428B0E-A585-433D-8EDE-435516625758}"/>
              </a:ext>
            </a:extLst>
          </p:cNvPr>
          <p:cNvSpPr txBox="1"/>
          <p:nvPr/>
        </p:nvSpPr>
        <p:spPr>
          <a:xfrm>
            <a:off x="1005241" y="443064"/>
            <a:ext cx="9142570" cy="646331"/>
          </a:xfrm>
          <a:prstGeom prst="rect">
            <a:avLst/>
          </a:prstGeom>
          <a:noFill/>
        </p:spPr>
        <p:txBody>
          <a:bodyPr wrap="square" rtlCol="0">
            <a:spAutoFit/>
          </a:bodyPr>
          <a:lstStyle/>
          <a:p>
            <a:pPr algn="just"/>
            <a:r>
              <a:rPr lang="ja-JP" altLang="ja-JP" sz="360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2.</a:t>
            </a:r>
            <a:r>
              <a:rPr lang="en-US" altLang="ja-JP" sz="360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3</a:t>
            </a:r>
            <a:r>
              <a:rPr lang="ja-JP" altLang="ja-JP" sz="360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 スイッチによる論理回路 </a:t>
            </a:r>
          </a:p>
        </p:txBody>
      </p:sp>
      <p:sp>
        <p:nvSpPr>
          <p:cNvPr id="10" name="テキスト ボックス 9">
            <a:extLst>
              <a:ext uri="{FF2B5EF4-FFF2-40B4-BE49-F238E27FC236}">
                <a16:creationId xmlns:a16="http://schemas.microsoft.com/office/drawing/2014/main" id="{C320FD55-8EF6-4457-B9DF-1DE383CDE6A3}"/>
              </a:ext>
            </a:extLst>
          </p:cNvPr>
          <p:cNvSpPr txBox="1"/>
          <p:nvPr/>
        </p:nvSpPr>
        <p:spPr>
          <a:xfrm>
            <a:off x="410233" y="4783720"/>
            <a:ext cx="11166818" cy="1631216"/>
          </a:xfrm>
          <a:prstGeom prst="rect">
            <a:avLst/>
          </a:prstGeom>
          <a:noFill/>
        </p:spPr>
        <p:txBody>
          <a:bodyPr wrap="square">
            <a:spAutoFit/>
          </a:bodyPr>
          <a:lstStyle/>
          <a:p>
            <a:pPr algn="just"/>
            <a:r>
              <a:rPr lang="ja-JP" altLang="en-US"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リレー(relay)はコイルとコイルが作る磁場により駆動されるスイッチによりできています。スイッチされる出力電流が、制御コイルに流れる入力電流に影響を与えません。</a:t>
            </a:r>
            <a:endParaRPr lang="en-US"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一つのリレーの出力に複数の出力を付けることもできます。</a:t>
            </a:r>
            <a:endParaRPr lang="en-US"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リレーは信号が通過するのを制御する役割として使えます。</a:t>
            </a:r>
            <a:endParaRPr lang="en-US"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リレー式</a:t>
            </a:r>
            <a:r>
              <a:rPr lang="ja-JP" altLang="en-US"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a:t>
            </a:r>
            <a:r>
              <a:rPr lang="ja-JP" altLang="ja-JP" sz="2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計算機が作られたことがありました。 </a:t>
            </a:r>
            <a:endPar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11" name="図 10" descr="物体 が含まれている画像&#10;&#10;自動的に生成された説明">
            <a:extLst>
              <a:ext uri="{FF2B5EF4-FFF2-40B4-BE49-F238E27FC236}">
                <a16:creationId xmlns:a16="http://schemas.microsoft.com/office/drawing/2014/main" id="{4AB544C5-E1CD-407D-9D59-3DF2DB341FB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45368" y="1521929"/>
            <a:ext cx="5248274" cy="2198956"/>
          </a:xfrm>
          <a:prstGeom prst="rect">
            <a:avLst/>
          </a:prstGeom>
          <a:noFill/>
        </p:spPr>
      </p:pic>
    </p:spTree>
    <p:extLst>
      <p:ext uri="{BB962C8B-B14F-4D97-AF65-F5344CB8AC3E}">
        <p14:creationId xmlns:p14="http://schemas.microsoft.com/office/powerpoint/2010/main" val="1164650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2">
            <a:extLst>
              <a:ext uri="{FF2B5EF4-FFF2-40B4-BE49-F238E27FC236}">
                <a16:creationId xmlns:a16="http://schemas.microsoft.com/office/drawing/2014/main" id="{B69BF9BC-8F7A-4367-B55F-5B8B259CD925}"/>
              </a:ext>
            </a:extLst>
          </p:cNvPr>
          <p:cNvSpPr txBox="1">
            <a:spLocks noChangeArrowheads="1"/>
          </p:cNvSpPr>
          <p:nvPr/>
        </p:nvSpPr>
        <p:spPr bwMode="auto">
          <a:xfrm>
            <a:off x="7375359" y="1894338"/>
            <a:ext cx="3899549" cy="125793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ja-JP" altLang="ja-JP"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5" name="Rectangle 4">
            <a:extLst>
              <a:ext uri="{FF2B5EF4-FFF2-40B4-BE49-F238E27FC236}">
                <a16:creationId xmlns:a16="http://schemas.microsoft.com/office/drawing/2014/main" id="{1C939F38-D7A6-46C9-89F6-64AEC036967B}"/>
              </a:ext>
            </a:extLst>
          </p:cNvPr>
          <p:cNvSpPr>
            <a:spLocks noChangeArrowheads="1"/>
          </p:cNvSpPr>
          <p:nvPr/>
        </p:nvSpPr>
        <p:spPr bwMode="auto">
          <a:xfrm>
            <a:off x="523847" y="4331010"/>
            <a:ext cx="11144305"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chemeClr val="tx1"/>
                </a:solidFill>
                <a:effectLst/>
                <a:latin typeface="游ゴシック Light" panose="020B0300000000000000" pitchFamily="50" charset="-128"/>
                <a:ea typeface="游ゴシック Light" panose="020B0300000000000000" pitchFamily="50" charset="-128"/>
                <a:cs typeface="Times New Roman" panose="02020603050405020304" pitchFamily="18" charset="0"/>
              </a:rPr>
              <a:t>1.3.2</a:t>
            </a:r>
            <a:r>
              <a:rPr kumimoji="0" lang="ja-JP" altLang="en-US" sz="1000" b="1" i="0" u="none" strike="noStrike" cap="none" normalizeH="0" baseline="0" dirty="0">
                <a:ln>
                  <a:noFill/>
                </a:ln>
                <a:solidFill>
                  <a:schemeClr val="tx1"/>
                </a:solidFill>
                <a:effectLst/>
                <a:latin typeface="游ゴシック Light" panose="020B0300000000000000" pitchFamily="50" charset="-128"/>
                <a:ea typeface="游ゴシック Light" panose="020B0300000000000000" pitchFamily="50" charset="-128"/>
                <a:cs typeface="Times New Roman" panose="02020603050405020304" pitchFamily="18" charset="0"/>
              </a:rPr>
              <a:t>　差し込み方式の配線用基板</a:t>
            </a:r>
            <a:r>
              <a:rPr kumimoji="0" lang="en-US" altLang="ja-JP" sz="1000" b="1" i="0" u="none" strike="noStrike" cap="none" normalizeH="0" baseline="0" dirty="0">
                <a:ln>
                  <a:noFill/>
                </a:ln>
                <a:solidFill>
                  <a:schemeClr val="tx1"/>
                </a:solidFill>
                <a:effectLst/>
                <a:latin typeface="游ゴシック Light" panose="020B0300000000000000" pitchFamily="50" charset="-128"/>
                <a:ea typeface="游ゴシック Light" panose="020B0300000000000000" pitchFamily="50" charset="-128"/>
                <a:cs typeface="Times New Roman" panose="02020603050405020304" pitchFamily="18" charset="0"/>
              </a:rPr>
              <a:t>[</a:t>
            </a:r>
            <a:r>
              <a:rPr kumimoji="0" lang="ja-JP" altLang="en-US" sz="1000" b="1" i="0" u="none" strike="noStrike" cap="none" normalizeH="0" baseline="0" dirty="0">
                <a:ln>
                  <a:noFill/>
                </a:ln>
                <a:solidFill>
                  <a:schemeClr val="tx1"/>
                </a:solidFill>
                <a:effectLst/>
                <a:latin typeface="游ゴシック Light" panose="020B0300000000000000" pitchFamily="50" charset="-128"/>
                <a:ea typeface="游ゴシック Light" panose="020B0300000000000000" pitchFamily="50" charset="-128"/>
                <a:cs typeface="Times New Roman" panose="02020603050405020304" pitchFamily="18" charset="0"/>
              </a:rPr>
              <a:t>ブレッドボード</a:t>
            </a:r>
            <a:r>
              <a:rPr kumimoji="0" lang="en-US" altLang="ja-JP" sz="1000" b="1" i="0" u="none" strike="noStrike" cap="none" normalizeH="0" baseline="0" dirty="0">
                <a:ln>
                  <a:noFill/>
                </a:ln>
                <a:solidFill>
                  <a:schemeClr val="tx1"/>
                </a:solidFill>
                <a:effectLst/>
                <a:latin typeface="游ゴシック Light" panose="020B0300000000000000" pitchFamily="50" charset="-128"/>
                <a:ea typeface="游ゴシック Light" panose="020B0300000000000000" pitchFamily="50" charset="-128"/>
                <a:cs typeface="Times New Roman" panose="02020603050405020304" pitchFamily="18" charset="0"/>
              </a:rPr>
              <a:t>] </a:t>
            </a:r>
            <a:endParaRPr kumimoji="0" lang="en-US" altLang="ja-JP" sz="1000" b="0" i="0" u="none" strike="noStrike" cap="none" normalizeH="0" baseline="0" dirty="0">
              <a:ln>
                <a:noFill/>
              </a:ln>
              <a:solidFill>
                <a:schemeClr val="tx1"/>
              </a:solidFill>
              <a:effectLst/>
              <a:latin typeface="游ゴシック Light" panose="020B0300000000000000" pitchFamily="50" charset="-128"/>
              <a:ea typeface="游ゴシック Light" panose="020B0300000000000000" pitchFamily="50" charset="-128"/>
              <a:cs typeface="Times New Roman" panose="02020603050405020304" pitchFamily="18" charset="0"/>
            </a:endParaRPr>
          </a:p>
          <a:p>
            <a:pPr algn="just"/>
            <a:r>
              <a:rPr lang="ja-JP"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図1</a:t>
            </a:r>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４</a:t>
            </a:r>
            <a:r>
              <a:rPr lang="ja-JP"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に２入力のダイオードAND 回路、記号及び真理値表を示します。全ての</a:t>
            </a:r>
            <a:r>
              <a:rPr lang="ja-JP" altLang="ja-JP"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条件について</a:t>
            </a:r>
            <a:r>
              <a:rPr lang="ja-JP"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入出力の関係が真理値表によって示されています。</a:t>
            </a:r>
            <a:endParaRPr lang="ja-JP" altLang="ja-JP"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AND回路の出力は一番低い電圧の入力電圧により出力の電圧が決まります。言い換えれば、入力A及びBのうち一つでもLレベル（L level）の場合にはLレベルが出力されます。そして、全ての入力がHレベル（H level）の場合に出力の電圧がH レベルとなり、</a:t>
            </a:r>
            <a:endParaRPr lang="ja-JP"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デジタル回路にはトランジスタを用いた回路による論理回路があります。また、電磁石の力でスイッチを動かすリレーも論理動作ができます。そこで、同じ真理値表の回路は同じ論理記号で表わしています。</a:t>
            </a:r>
            <a:endParaRPr kumimoji="0" lang="ja-JP" altLang="en-US" sz="1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sp>
        <p:nvSpPr>
          <p:cNvPr id="6" name="Rectangle 6">
            <a:extLst>
              <a:ext uri="{FF2B5EF4-FFF2-40B4-BE49-F238E27FC236}">
                <a16:creationId xmlns:a16="http://schemas.microsoft.com/office/drawing/2014/main" id="{4263DF04-51E3-4042-B661-76CDB5B44B25}"/>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000" b="0" i="0" u="none" strike="noStrike" cap="none" normalizeH="0" baseline="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br>
              <a:rPr kumimoji="0" lang="ja-JP" altLang="ja-JP" sz="1000" b="0" i="0" u="none" strike="noStrike" cap="none" normalizeH="0" baseline="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 name="Rectangle 7">
            <a:extLst>
              <a:ext uri="{FF2B5EF4-FFF2-40B4-BE49-F238E27FC236}">
                <a16:creationId xmlns:a16="http://schemas.microsoft.com/office/drawing/2014/main" id="{F8A204F5-E64C-4486-A416-2A1657A2F98A}"/>
              </a:ext>
            </a:extLst>
          </p:cNvPr>
          <p:cNvSpPr>
            <a:spLocks noChangeArrowheads="1"/>
          </p:cNvSpPr>
          <p:nvPr/>
        </p:nvSpPr>
        <p:spPr bwMode="auto">
          <a:xfrm>
            <a:off x="1504096" y="3939315"/>
            <a:ext cx="52350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66700" algn="l" defTabSz="914400" rtl="0" eaLnBrk="0" fontAlgn="base" latinLnBrk="0" hangingPunct="0">
              <a:lnSpc>
                <a:spcPct val="100000"/>
              </a:lnSpc>
              <a:spcBef>
                <a:spcPct val="0"/>
              </a:spcBef>
              <a:spcAft>
                <a:spcPct val="0"/>
              </a:spcAft>
              <a:buClrTx/>
              <a:buSzTx/>
              <a:buFontTx/>
              <a:buNone/>
              <a:tabLst/>
            </a:pPr>
            <a:r>
              <a:rPr lang="ja-JP" altLang="ja-JP" sz="18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lang="ja-JP" altLang="ja-JP" sz="1800" dirty="0">
                <a:solidFill>
                  <a:srgbClr val="000000"/>
                </a:solidFill>
                <a:effectLst/>
                <a:latin typeface="メイリオ" panose="020B0604030504040204" pitchFamily="50" charset="-128"/>
                <a:ea typeface="メイリオ" panose="020B0604030504040204" pitchFamily="50" charset="-128"/>
              </a:rPr>
              <a:t>1</a:t>
            </a:r>
            <a:r>
              <a:rPr lang="ja-JP" altLang="en-US" sz="1800" dirty="0">
                <a:solidFill>
                  <a:srgbClr val="000000"/>
                </a:solidFill>
                <a:effectLst/>
                <a:latin typeface="メイリオ" panose="020B0604030504040204" pitchFamily="50" charset="-128"/>
                <a:ea typeface="メイリオ" panose="020B0604030504040204" pitchFamily="50" charset="-128"/>
              </a:rPr>
              <a:t>４</a:t>
            </a:r>
            <a:r>
              <a:rPr lang="ja-JP" altLang="ja-JP" sz="1800" dirty="0">
                <a:solidFill>
                  <a:srgbClr val="000000"/>
                </a:solidFill>
                <a:effectLst/>
                <a:latin typeface="メイリオ" panose="020B0604030504040204" pitchFamily="50" charset="-128"/>
                <a:ea typeface="メイリオ" panose="020B0604030504040204" pitchFamily="50" charset="-128"/>
              </a:rPr>
              <a:t>. </a:t>
            </a:r>
            <a:r>
              <a:rPr lang="ja-JP" altLang="ja-JP" sz="1800" spc="-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ダイオード</a:t>
            </a:r>
            <a:r>
              <a:rPr lang="ja-JP" altLang="ja-JP" sz="18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による２入力</a:t>
            </a:r>
            <a:r>
              <a:rPr lang="ja-JP" altLang="ja-JP" sz="1800" dirty="0">
                <a:solidFill>
                  <a:srgbClr val="000000"/>
                </a:solidFill>
                <a:effectLst/>
                <a:latin typeface="メイリオ" panose="020B0604030504040204" pitchFamily="50" charset="-128"/>
                <a:ea typeface="メイリオ" panose="020B0604030504040204" pitchFamily="50" charset="-128"/>
              </a:rPr>
              <a:t>AND</a:t>
            </a:r>
            <a:r>
              <a:rPr lang="ja-JP" altLang="ja-JP" sz="18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回路</a:t>
            </a:r>
            <a:endParaRPr kumimoji="0" lang="ja-JP" altLang="en-US" sz="2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C75C82C9-3A3B-4080-A77E-DA1B39A59A94}"/>
              </a:ext>
            </a:extLst>
          </p:cNvPr>
          <p:cNvSpPr txBox="1"/>
          <p:nvPr/>
        </p:nvSpPr>
        <p:spPr>
          <a:xfrm>
            <a:off x="1033548" y="236580"/>
            <a:ext cx="9284160" cy="584775"/>
          </a:xfrm>
          <a:prstGeom prst="rect">
            <a:avLst/>
          </a:prstGeom>
          <a:noFill/>
        </p:spPr>
        <p:txBody>
          <a:bodyPr wrap="square" rtlCol="0">
            <a:spAutoFit/>
          </a:bodyPr>
          <a:lstStyle/>
          <a:p>
            <a:pPr algn="just"/>
            <a:r>
              <a:rPr lang="en-US" altLang="ja-JP" sz="320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2.4 </a:t>
            </a:r>
            <a:r>
              <a:rPr lang="ja-JP" altLang="ja-JP" sz="3200" kern="100" dirty="0">
                <a:solidFill>
                  <a:schemeClr val="bg1"/>
                </a:solidFill>
                <a:effectLst/>
                <a:latin typeface="游ゴシック Light" panose="020B0300000000000000" pitchFamily="50" charset="-128"/>
                <a:ea typeface="メイリオ" panose="020B0604030504040204" pitchFamily="50" charset="-128"/>
                <a:cs typeface="Times New Roman" panose="02020603050405020304" pitchFamily="18" charset="0"/>
              </a:rPr>
              <a:t>ダイオードによる論理回路 </a:t>
            </a:r>
            <a:r>
              <a:rPr lang="en-US" altLang="ja-JP" sz="320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(AND </a:t>
            </a:r>
            <a:r>
              <a:rPr lang="ja-JP" altLang="en-US" sz="3200" kern="100" dirty="0">
                <a:solidFill>
                  <a:schemeClr val="bg1"/>
                </a:solidFill>
                <a:effectLst/>
                <a:latin typeface="游ゴシック Light" panose="020B0300000000000000" pitchFamily="50" charset="-128"/>
                <a:ea typeface="メイリオ" panose="020B0604030504040204" pitchFamily="50" charset="-128"/>
                <a:cs typeface="Times New Roman" panose="02020603050405020304" pitchFamily="18" charset="0"/>
              </a:rPr>
              <a:t>回路）</a:t>
            </a:r>
            <a:r>
              <a:rPr lang="en-US" altLang="ja-JP" sz="3200" kern="100" dirty="0">
                <a:solidFill>
                  <a:schemeClr val="bg1"/>
                </a:solidFill>
                <a:effectLst/>
                <a:latin typeface="游ゴシック Light" panose="020B0300000000000000" pitchFamily="50" charset="-128"/>
                <a:ea typeface="メイリオ" panose="020B0604030504040204" pitchFamily="50" charset="-128"/>
                <a:cs typeface="Times New Roman" panose="02020603050405020304" pitchFamily="18" charset="0"/>
              </a:rPr>
              <a:t> </a:t>
            </a:r>
            <a:endParaRPr lang="ja-JP" altLang="ja-JP" sz="3200" kern="100" dirty="0">
              <a:solidFill>
                <a:schemeClr val="bg1"/>
              </a:solidFill>
              <a:effectLst/>
              <a:latin typeface="游ゴシック Light" panose="020B0300000000000000" pitchFamily="50" charset="-128"/>
              <a:ea typeface="游ゴシック Light" panose="020B0300000000000000" pitchFamily="50" charset="-128"/>
              <a:cs typeface="Times New Roman" panose="02020603050405020304" pitchFamily="18" charset="0"/>
            </a:endParaRPr>
          </a:p>
        </p:txBody>
      </p:sp>
      <p:pic>
        <p:nvPicPr>
          <p:cNvPr id="9" name="図 8">
            <a:extLst>
              <a:ext uri="{FF2B5EF4-FFF2-40B4-BE49-F238E27FC236}">
                <a16:creationId xmlns:a16="http://schemas.microsoft.com/office/drawing/2014/main" id="{44B7AF4C-5990-460F-9046-0382B0B6F1F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51127" y="962522"/>
            <a:ext cx="7034884" cy="2915694"/>
          </a:xfrm>
          <a:prstGeom prst="rect">
            <a:avLst/>
          </a:prstGeom>
          <a:noFill/>
        </p:spPr>
      </p:pic>
    </p:spTree>
    <p:extLst>
      <p:ext uri="{BB962C8B-B14F-4D97-AF65-F5344CB8AC3E}">
        <p14:creationId xmlns:p14="http://schemas.microsoft.com/office/powerpoint/2010/main" val="2870388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B006041A-9137-43B9-BDDE-2D55B7A8D0F6}"/>
              </a:ext>
            </a:extLst>
          </p:cNvPr>
          <p:cNvSpPr>
            <a:spLocks noGrp="1"/>
          </p:cNvSpPr>
          <p:nvPr>
            <p:ph type="subTitle" idx="1"/>
          </p:nvPr>
        </p:nvSpPr>
        <p:spPr>
          <a:xfrm>
            <a:off x="852079" y="607211"/>
            <a:ext cx="9315504" cy="1049867"/>
          </a:xfrm>
        </p:spPr>
        <p:txBody>
          <a:bodyPr>
            <a:normAutofit/>
          </a:bodyPr>
          <a:lstStyle/>
          <a:p>
            <a:r>
              <a:rPr kumimoji="1" lang="ja-JP" altLang="en-US" sz="3200" dirty="0">
                <a:solidFill>
                  <a:schemeClr val="bg1"/>
                </a:solidFill>
                <a:effectLst/>
                <a:latin typeface="メイリオ" panose="020B0604030504040204" pitchFamily="50" charset="-128"/>
                <a:ea typeface="メイリオ" panose="020B0604030504040204" pitchFamily="50" charset="-128"/>
              </a:rPr>
              <a:t>ダイオードによる</a:t>
            </a:r>
            <a:r>
              <a:rPr kumimoji="1" lang="en-US" altLang="ja-JP" sz="3200" dirty="0">
                <a:solidFill>
                  <a:schemeClr val="bg1"/>
                </a:solidFill>
                <a:effectLst/>
                <a:latin typeface="メイリオ" panose="020B0604030504040204" pitchFamily="50" charset="-128"/>
                <a:ea typeface="メイリオ" panose="020B0604030504040204" pitchFamily="50" charset="-128"/>
              </a:rPr>
              <a:t>AND</a:t>
            </a:r>
            <a:r>
              <a:rPr kumimoji="1" lang="ja-JP" altLang="en-US" sz="3200" dirty="0">
                <a:solidFill>
                  <a:schemeClr val="bg1"/>
                </a:solidFill>
                <a:effectLst/>
                <a:latin typeface="メイリオ" panose="020B0604030504040204" pitchFamily="50" charset="-128"/>
                <a:ea typeface="メイリオ" panose="020B0604030504040204" pitchFamily="50" charset="-128"/>
              </a:rPr>
              <a:t> 回路</a:t>
            </a:r>
          </a:p>
        </p:txBody>
      </p:sp>
      <p:pic>
        <p:nvPicPr>
          <p:cNvPr id="5" name="図 4" descr="鏡 が含まれている画像&#10;&#10;自動的に生成された説明">
            <a:extLst>
              <a:ext uri="{FF2B5EF4-FFF2-40B4-BE49-F238E27FC236}">
                <a16:creationId xmlns:a16="http://schemas.microsoft.com/office/drawing/2014/main" id="{0EE080C8-2E26-4E4F-A8F9-F540874DB0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4477" y="1425066"/>
            <a:ext cx="7578558" cy="5064344"/>
          </a:xfrm>
          <a:prstGeom prst="rect">
            <a:avLst/>
          </a:prstGeom>
        </p:spPr>
      </p:pic>
      <p:pic>
        <p:nvPicPr>
          <p:cNvPr id="7" name="図 6" descr="ダイアグラム, 概略図&#10;&#10;自動的に生成された説明">
            <a:extLst>
              <a:ext uri="{FF2B5EF4-FFF2-40B4-BE49-F238E27FC236}">
                <a16:creationId xmlns:a16="http://schemas.microsoft.com/office/drawing/2014/main" id="{C3B133FB-10DB-4099-B573-FA397CEED4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377" y="1455773"/>
            <a:ext cx="3029803" cy="2310607"/>
          </a:xfrm>
          <a:prstGeom prst="rect">
            <a:avLst/>
          </a:prstGeom>
        </p:spPr>
      </p:pic>
    </p:spTree>
    <p:extLst>
      <p:ext uri="{BB962C8B-B14F-4D97-AF65-F5344CB8AC3E}">
        <p14:creationId xmlns:p14="http://schemas.microsoft.com/office/powerpoint/2010/main" val="40870872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
      <a:dk1>
        <a:srgbClr val="000000"/>
      </a:dk1>
      <a:lt1>
        <a:srgbClr val="FFFFFF"/>
      </a:lt1>
      <a:dk2>
        <a:srgbClr val="24412E"/>
      </a:dk2>
      <a:lt2>
        <a:srgbClr val="EAEAEE"/>
      </a:lt2>
      <a:accent1>
        <a:srgbClr val="A0A47C"/>
      </a:accent1>
      <a:accent2>
        <a:srgbClr val="8CA772"/>
      </a:accent2>
      <a:accent3>
        <a:srgbClr val="83A980"/>
      </a:accent3>
      <a:accent4>
        <a:srgbClr val="75AC88"/>
      </a:accent4>
      <a:accent5>
        <a:srgbClr val="7EA79D"/>
      </a:accent5>
      <a:accent6>
        <a:srgbClr val="78A7B0"/>
      </a:accent6>
      <a:hlink>
        <a:srgbClr val="847FBA"/>
      </a:hlink>
      <a:folHlink>
        <a:srgbClr val="848484"/>
      </a:folHlink>
    </a:clrScheme>
    <a:fontScheme name="Slate">
      <a:majorFont>
        <a:latin typeface="Georgia Pro"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Dubai"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2930</TotalTime>
  <Words>1283</Words>
  <Application>Microsoft Office PowerPoint</Application>
  <PresentationFormat>ワイド画面</PresentationFormat>
  <Paragraphs>71</Paragraphs>
  <Slides>13</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13</vt:i4>
      </vt:variant>
    </vt:vector>
  </HeadingPairs>
  <TitlesOfParts>
    <vt:vector size="24" baseType="lpstr">
      <vt:lpstr>HGP創英角ﾎﾟｯﾌﾟ体</vt:lpstr>
      <vt:lpstr>ＭＳＰgothic</vt:lpstr>
      <vt:lpstr>メイリオ</vt:lpstr>
      <vt:lpstr>游ゴシック</vt:lpstr>
      <vt:lpstr>游ゴシック Light</vt:lpstr>
      <vt:lpstr>游明朝</vt:lpstr>
      <vt:lpstr>Arial</vt:lpstr>
      <vt:lpstr>Dubai</vt:lpstr>
      <vt:lpstr>Georgia Pro</vt:lpstr>
      <vt:lpstr>Wingdings 2</vt:lpstr>
      <vt:lpstr>SlateVTI</vt:lpstr>
      <vt:lpstr>プログラムのしくみを学ぶ電子回路実験</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 us learn electronic circuits  by using English</dc:title>
  <dc:creator>信司 唐澤</dc:creator>
  <cp:lastModifiedBy>唐澤 信司</cp:lastModifiedBy>
  <cp:revision>289</cp:revision>
  <cp:lastPrinted>2019-10-21T22:58:54Z</cp:lastPrinted>
  <dcterms:created xsi:type="dcterms:W3CDTF">2019-10-09T00:48:48Z</dcterms:created>
  <dcterms:modified xsi:type="dcterms:W3CDTF">2021-06-18T21:59:57Z</dcterms:modified>
</cp:coreProperties>
</file>